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358" r:id="rId4"/>
    <p:sldId id="355" r:id="rId5"/>
    <p:sldId id="265" r:id="rId6"/>
    <p:sldId id="308" r:id="rId7"/>
    <p:sldId id="307" r:id="rId8"/>
    <p:sldId id="312" r:id="rId9"/>
    <p:sldId id="311" r:id="rId10"/>
    <p:sldId id="304" r:id="rId11"/>
    <p:sldId id="336" r:id="rId12"/>
    <p:sldId id="359" r:id="rId13"/>
    <p:sldId id="36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86" d="100"/>
          <a:sy n="86" d="100"/>
        </p:scale>
        <p:origin x="33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nl-NL"/>
              <a:t>Klik om stijl te bewerken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F5F82402-A789-4403-AAA1-6E8E70DD0EF9}" type="datetimeFigureOut">
              <a:rPr lang="nl-NL" smtClean="0"/>
              <a:t>16-11-2022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2F9DC47-0A69-40C5-A714-21E568158464}" type="slidenum">
              <a:rPr lang="nl-NL" smtClean="0"/>
              <a:t>‹nr.›</a:t>
            </a:fld>
            <a:endParaRPr lang="nl-NL"/>
          </a:p>
        </p:txBody>
      </p:sp>
    </p:spTree>
    <p:extLst>
      <p:ext uri="{BB962C8B-B14F-4D97-AF65-F5344CB8AC3E}">
        <p14:creationId xmlns:p14="http://schemas.microsoft.com/office/powerpoint/2010/main" val="565456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nl-NL"/>
              <a:t>Klik om stijl te bewerken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5F82402-A789-4403-AAA1-6E8E70DD0EF9}" type="datetimeFigureOut">
              <a:rPr lang="nl-NL" smtClean="0"/>
              <a:t>16-11-2022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2F9DC47-0A69-40C5-A714-21E568158464}" type="slidenum">
              <a:rPr lang="nl-NL" smtClean="0"/>
              <a:t>‹nr.›</a:t>
            </a:fld>
            <a:endParaRPr lang="nl-NL"/>
          </a:p>
        </p:txBody>
      </p:sp>
    </p:spTree>
    <p:extLst>
      <p:ext uri="{BB962C8B-B14F-4D97-AF65-F5344CB8AC3E}">
        <p14:creationId xmlns:p14="http://schemas.microsoft.com/office/powerpoint/2010/main" val="140108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5F82402-A789-4403-AAA1-6E8E70DD0EF9}" type="datetimeFigureOut">
              <a:rPr lang="nl-NL" smtClean="0"/>
              <a:t>16-11-2022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2F9DC47-0A69-40C5-A714-21E568158464}" type="slidenum">
              <a:rPr lang="nl-NL" smtClean="0"/>
              <a:t>‹nr.›</a:t>
            </a:fld>
            <a:endParaRPr lang="nl-NL"/>
          </a:p>
        </p:txBody>
      </p:sp>
    </p:spTree>
    <p:extLst>
      <p:ext uri="{BB962C8B-B14F-4D97-AF65-F5344CB8AC3E}">
        <p14:creationId xmlns:p14="http://schemas.microsoft.com/office/powerpoint/2010/main" val="202634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nl-NL"/>
              <a:t>Klik om stijl te bewerken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5F82402-A789-4403-AAA1-6E8E70DD0EF9}" type="datetimeFigureOut">
              <a:rPr lang="nl-NL" smtClean="0"/>
              <a:t>16-11-2022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2F9DC47-0A69-40C5-A714-21E568158464}" type="slidenum">
              <a:rPr lang="nl-NL" smtClean="0"/>
              <a:t>‹nr.›</a:t>
            </a:fld>
            <a:endParaRPr lang="nl-NL"/>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18546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5F82402-A789-4403-AAA1-6E8E70DD0EF9}" type="datetimeFigureOut">
              <a:rPr lang="nl-NL" smtClean="0"/>
              <a:t>16-11-2022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2F9DC47-0A69-40C5-A714-21E568158464}" type="slidenum">
              <a:rPr lang="nl-NL" smtClean="0"/>
              <a:t>‹nr.›</a:t>
            </a:fld>
            <a:endParaRPr lang="nl-NL"/>
          </a:p>
        </p:txBody>
      </p:sp>
    </p:spTree>
    <p:extLst>
      <p:ext uri="{BB962C8B-B14F-4D97-AF65-F5344CB8AC3E}">
        <p14:creationId xmlns:p14="http://schemas.microsoft.com/office/powerpoint/2010/main" val="4286640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nl-NL"/>
              <a:t>Klik om stijl te bewerken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F5F82402-A789-4403-AAA1-6E8E70DD0EF9}" type="datetimeFigureOut">
              <a:rPr lang="nl-NL" smtClean="0"/>
              <a:t>16-11-2022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52F9DC47-0A69-40C5-A714-21E568158464}" type="slidenum">
              <a:rPr lang="nl-NL" smtClean="0"/>
              <a:t>‹nr.›</a:t>
            </a:fld>
            <a:endParaRPr lang="nl-NL"/>
          </a:p>
        </p:txBody>
      </p:sp>
    </p:spTree>
    <p:extLst>
      <p:ext uri="{BB962C8B-B14F-4D97-AF65-F5344CB8AC3E}">
        <p14:creationId xmlns:p14="http://schemas.microsoft.com/office/powerpoint/2010/main" val="1426714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nl-NL"/>
              <a:t>Klik om stijl te bewerken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F5F82402-A789-4403-AAA1-6E8E70DD0EF9}" type="datetimeFigureOut">
              <a:rPr lang="nl-NL" smtClean="0"/>
              <a:t>16-11-2022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52F9DC47-0A69-40C5-A714-21E568158464}" type="slidenum">
              <a:rPr lang="nl-NL" smtClean="0"/>
              <a:t>‹nr.›</a:t>
            </a:fld>
            <a:endParaRPr lang="nl-NL"/>
          </a:p>
        </p:txBody>
      </p:sp>
    </p:spTree>
    <p:extLst>
      <p:ext uri="{BB962C8B-B14F-4D97-AF65-F5344CB8AC3E}">
        <p14:creationId xmlns:p14="http://schemas.microsoft.com/office/powerpoint/2010/main" val="3827829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5F82402-A789-4403-AAA1-6E8E70DD0EF9}" type="datetimeFigureOut">
              <a:rPr lang="nl-NL" smtClean="0"/>
              <a:t>16-11-2022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2F9DC47-0A69-40C5-A714-21E568158464}" type="slidenum">
              <a:rPr lang="nl-NL" smtClean="0"/>
              <a:t>‹nr.›</a:t>
            </a:fld>
            <a:endParaRPr lang="nl-NL"/>
          </a:p>
        </p:txBody>
      </p:sp>
    </p:spTree>
    <p:extLst>
      <p:ext uri="{BB962C8B-B14F-4D97-AF65-F5344CB8AC3E}">
        <p14:creationId xmlns:p14="http://schemas.microsoft.com/office/powerpoint/2010/main" val="3695637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5F82402-A789-4403-AAA1-6E8E70DD0EF9}" type="datetimeFigureOut">
              <a:rPr lang="nl-NL" smtClean="0"/>
              <a:t>16-11-2022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2F9DC47-0A69-40C5-A714-21E568158464}" type="slidenum">
              <a:rPr lang="nl-NL" smtClean="0"/>
              <a:t>‹nr.›</a:t>
            </a:fld>
            <a:endParaRPr lang="nl-NL"/>
          </a:p>
        </p:txBody>
      </p:sp>
    </p:spTree>
    <p:extLst>
      <p:ext uri="{BB962C8B-B14F-4D97-AF65-F5344CB8AC3E}">
        <p14:creationId xmlns:p14="http://schemas.microsoft.com/office/powerpoint/2010/main" val="3892660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5F82402-A789-4403-AAA1-6E8E70DD0EF9}" type="datetimeFigureOut">
              <a:rPr lang="nl-NL" smtClean="0"/>
              <a:t>16-11-2022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2F9DC47-0A69-40C5-A714-21E568158464}" type="slidenum">
              <a:rPr lang="nl-NL" smtClean="0"/>
              <a:t>‹nr.›</a:t>
            </a:fld>
            <a:endParaRPr lang="nl-NL"/>
          </a:p>
        </p:txBody>
      </p:sp>
    </p:spTree>
    <p:extLst>
      <p:ext uri="{BB962C8B-B14F-4D97-AF65-F5344CB8AC3E}">
        <p14:creationId xmlns:p14="http://schemas.microsoft.com/office/powerpoint/2010/main" val="2418225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nl-NL"/>
              <a:t>Klik om stijl te bewerken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5F82402-A789-4403-AAA1-6E8E70DD0EF9}" type="datetimeFigureOut">
              <a:rPr lang="nl-NL" smtClean="0"/>
              <a:t>16-11-2022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2F9DC47-0A69-40C5-A714-21E568158464}" type="slidenum">
              <a:rPr lang="nl-NL" smtClean="0"/>
              <a:t>‹nr.›</a:t>
            </a:fld>
            <a:endParaRPr lang="nl-NL"/>
          </a:p>
        </p:txBody>
      </p:sp>
    </p:spTree>
    <p:extLst>
      <p:ext uri="{BB962C8B-B14F-4D97-AF65-F5344CB8AC3E}">
        <p14:creationId xmlns:p14="http://schemas.microsoft.com/office/powerpoint/2010/main" val="865389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nl-NL"/>
              <a:t>Klik om stijl te bewerken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F5F82402-A789-4403-AAA1-6E8E70DD0EF9}" type="datetimeFigureOut">
              <a:rPr lang="nl-NL" smtClean="0"/>
              <a:t>16-11-2022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2F9DC47-0A69-40C5-A714-21E568158464}" type="slidenum">
              <a:rPr lang="nl-NL" smtClean="0"/>
              <a:t>‹nr.›</a:t>
            </a:fld>
            <a:endParaRPr lang="nl-NL"/>
          </a:p>
        </p:txBody>
      </p:sp>
    </p:spTree>
    <p:extLst>
      <p:ext uri="{BB962C8B-B14F-4D97-AF65-F5344CB8AC3E}">
        <p14:creationId xmlns:p14="http://schemas.microsoft.com/office/powerpoint/2010/main" val="1004263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913795" y="2912232"/>
            <a:ext cx="5107208" cy="287896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912232"/>
            <a:ext cx="5095357" cy="287896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F5F82402-A789-4403-AAA1-6E8E70DD0EF9}" type="datetimeFigureOut">
              <a:rPr lang="nl-NL" smtClean="0"/>
              <a:t>16-11-2022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52F9DC47-0A69-40C5-A714-21E568158464}" type="slidenum">
              <a:rPr lang="nl-NL" smtClean="0"/>
              <a:t>‹nr.›</a:t>
            </a:fld>
            <a:endParaRPr lang="nl-NL"/>
          </a:p>
        </p:txBody>
      </p:sp>
    </p:spTree>
    <p:extLst>
      <p:ext uri="{BB962C8B-B14F-4D97-AF65-F5344CB8AC3E}">
        <p14:creationId xmlns:p14="http://schemas.microsoft.com/office/powerpoint/2010/main" val="2702561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F5F82402-A789-4403-AAA1-6E8E70DD0EF9}" type="datetimeFigureOut">
              <a:rPr lang="nl-NL" smtClean="0"/>
              <a:t>16-11-2022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52F9DC47-0A69-40C5-A714-21E568158464}" type="slidenum">
              <a:rPr lang="nl-NL" smtClean="0"/>
              <a:t>‹nr.›</a:t>
            </a:fld>
            <a:endParaRPr lang="nl-NL"/>
          </a:p>
        </p:txBody>
      </p:sp>
    </p:spTree>
    <p:extLst>
      <p:ext uri="{BB962C8B-B14F-4D97-AF65-F5344CB8AC3E}">
        <p14:creationId xmlns:p14="http://schemas.microsoft.com/office/powerpoint/2010/main" val="414571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82402-A789-4403-AAA1-6E8E70DD0EF9}" type="datetimeFigureOut">
              <a:rPr lang="nl-NL" smtClean="0"/>
              <a:t>16-11-2022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2F9DC47-0A69-40C5-A714-21E568158464}" type="slidenum">
              <a:rPr lang="nl-NL" smtClean="0"/>
              <a:t>‹nr.›</a:t>
            </a:fld>
            <a:endParaRPr lang="nl-NL"/>
          </a:p>
        </p:txBody>
      </p:sp>
    </p:spTree>
    <p:extLst>
      <p:ext uri="{BB962C8B-B14F-4D97-AF65-F5344CB8AC3E}">
        <p14:creationId xmlns:p14="http://schemas.microsoft.com/office/powerpoint/2010/main" val="2096779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nl-NL"/>
              <a:t>Klik om stijl te bewerken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5F82402-A789-4403-AAA1-6E8E70DD0EF9}" type="datetimeFigureOut">
              <a:rPr lang="nl-NL" smtClean="0"/>
              <a:t>16-11-2022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2F9DC47-0A69-40C5-A714-21E568158464}" type="slidenum">
              <a:rPr lang="nl-NL" smtClean="0"/>
              <a:t>‹nr.›</a:t>
            </a:fld>
            <a:endParaRPr lang="nl-NL"/>
          </a:p>
        </p:txBody>
      </p:sp>
    </p:spTree>
    <p:extLst>
      <p:ext uri="{BB962C8B-B14F-4D97-AF65-F5344CB8AC3E}">
        <p14:creationId xmlns:p14="http://schemas.microsoft.com/office/powerpoint/2010/main" val="1602679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5F82402-A789-4403-AAA1-6E8E70DD0EF9}" type="datetimeFigureOut">
              <a:rPr lang="nl-NL" smtClean="0"/>
              <a:t>16-11-2022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2F9DC47-0A69-40C5-A714-21E568158464}" type="slidenum">
              <a:rPr lang="nl-NL" smtClean="0"/>
              <a:t>‹nr.›</a:t>
            </a:fld>
            <a:endParaRPr lang="nl-NL"/>
          </a:p>
        </p:txBody>
      </p:sp>
    </p:spTree>
    <p:extLst>
      <p:ext uri="{BB962C8B-B14F-4D97-AF65-F5344CB8AC3E}">
        <p14:creationId xmlns:p14="http://schemas.microsoft.com/office/powerpoint/2010/main" val="972909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5F82402-A789-4403-AAA1-6E8E70DD0EF9}" type="datetimeFigureOut">
              <a:rPr lang="nl-NL" smtClean="0"/>
              <a:t>16-11-2022</a:t>
            </a:fld>
            <a:endParaRPr lang="nl-NL"/>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2F9DC47-0A69-40C5-A714-21E568158464}" type="slidenum">
              <a:rPr lang="nl-NL" smtClean="0"/>
              <a:t>‹nr.›</a:t>
            </a:fld>
            <a:endParaRPr lang="nl-NL"/>
          </a:p>
        </p:txBody>
      </p:sp>
    </p:spTree>
    <p:extLst>
      <p:ext uri="{BB962C8B-B14F-4D97-AF65-F5344CB8AC3E}">
        <p14:creationId xmlns:p14="http://schemas.microsoft.com/office/powerpoint/2010/main" val="3488363590"/>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Picture 4" descr="Dionysus - The Greek God of Play and Festivals | Twinkl">
            <a:extLst>
              <a:ext uri="{FF2B5EF4-FFF2-40B4-BE49-F238E27FC236}">
                <a16:creationId xmlns:a16="http://schemas.microsoft.com/office/drawing/2014/main" id="{A2AA758D-212F-456D-A3E2-348DE4A160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9107"/>
            <a:ext cx="12192000" cy="764381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93E370A1-9B2C-4E3B-B1CA-121B8190763C}"/>
              </a:ext>
            </a:extLst>
          </p:cNvPr>
          <p:cNvSpPr>
            <a:spLocks noGrp="1"/>
          </p:cNvSpPr>
          <p:nvPr>
            <p:ph type="ctrTitle"/>
          </p:nvPr>
        </p:nvSpPr>
        <p:spPr>
          <a:xfrm>
            <a:off x="2486083" y="2675955"/>
            <a:ext cx="9001462" cy="3831377"/>
          </a:xfrm>
        </p:spPr>
        <p:txBody>
          <a:bodyPr>
            <a:normAutofit fontScale="90000"/>
          </a:bodyPr>
          <a:lstStyle/>
          <a:p>
            <a:r>
              <a:rPr lang="nl-NL" dirty="0">
                <a:effectLst>
                  <a:outerShdw blurRad="38100" dist="38100" dir="2700000" algn="tl">
                    <a:srgbClr val="000000">
                      <a:alpha val="43137"/>
                    </a:srgbClr>
                  </a:outerShdw>
                </a:effectLst>
                <a:highlight>
                  <a:srgbClr val="800000"/>
                </a:highlight>
              </a:rPr>
              <a:t>Mavo 1</a:t>
            </a:r>
            <a:br>
              <a:rPr lang="nl-NL" dirty="0">
                <a:effectLst>
                  <a:outerShdw blurRad="38100" dist="38100" dir="2700000" algn="tl">
                    <a:srgbClr val="000000">
                      <a:alpha val="43137"/>
                    </a:srgbClr>
                  </a:outerShdw>
                </a:effectLst>
                <a:highlight>
                  <a:srgbClr val="800000"/>
                </a:highlight>
              </a:rPr>
            </a:br>
            <a:r>
              <a:rPr lang="nl-NL" dirty="0">
                <a:effectLst>
                  <a:outerShdw blurRad="38100" dist="38100" dir="2700000" algn="tl">
                    <a:srgbClr val="000000">
                      <a:alpha val="43137"/>
                    </a:srgbClr>
                  </a:outerShdw>
                </a:effectLst>
                <a:highlight>
                  <a:srgbClr val="800000"/>
                </a:highlight>
              </a:rPr>
              <a:t>Hoofdstuk 2: De </a:t>
            </a:r>
            <a:r>
              <a:rPr lang="nl-NL" dirty="0" err="1">
                <a:effectLst>
                  <a:outerShdw blurRad="38100" dist="38100" dir="2700000" algn="tl">
                    <a:srgbClr val="000000">
                      <a:alpha val="43137"/>
                    </a:srgbClr>
                  </a:outerShdw>
                </a:effectLst>
                <a:highlight>
                  <a:srgbClr val="800000"/>
                </a:highlight>
              </a:rPr>
              <a:t>grieken</a:t>
            </a:r>
            <a:br>
              <a:rPr lang="nl-NL" dirty="0">
                <a:effectLst>
                  <a:outerShdw blurRad="38100" dist="38100" dir="2700000" algn="tl">
                    <a:srgbClr val="000000">
                      <a:alpha val="43137"/>
                    </a:srgbClr>
                  </a:outerShdw>
                </a:effectLst>
                <a:highlight>
                  <a:srgbClr val="800000"/>
                </a:highlight>
              </a:rPr>
            </a:br>
            <a:br>
              <a:rPr lang="nl-NL" dirty="0">
                <a:effectLst>
                  <a:outerShdw blurRad="38100" dist="38100" dir="2700000" algn="tl">
                    <a:srgbClr val="000000">
                      <a:alpha val="43137"/>
                    </a:srgbClr>
                  </a:outerShdw>
                </a:effectLst>
                <a:highlight>
                  <a:srgbClr val="800000"/>
                </a:highlight>
              </a:rPr>
            </a:br>
            <a:r>
              <a:rPr lang="nl-NL" dirty="0">
                <a:effectLst>
                  <a:outerShdw blurRad="38100" dist="38100" dir="2700000" algn="tl">
                    <a:srgbClr val="000000">
                      <a:alpha val="43137"/>
                    </a:srgbClr>
                  </a:outerShdw>
                </a:effectLst>
                <a:highlight>
                  <a:srgbClr val="800000"/>
                </a:highlight>
              </a:rPr>
              <a:t>Les 2:</a:t>
            </a:r>
            <a:br>
              <a:rPr lang="nl-NL" dirty="0">
                <a:effectLst/>
                <a:highlight>
                  <a:srgbClr val="800000"/>
                </a:highlight>
              </a:rPr>
            </a:br>
            <a:r>
              <a:rPr lang="nl-NL" dirty="0">
                <a:effectLst>
                  <a:outerShdw blurRad="38100" dist="38100" dir="2700000" algn="tl">
                    <a:srgbClr val="000000">
                      <a:alpha val="43137"/>
                    </a:srgbClr>
                  </a:outerShdw>
                </a:effectLst>
                <a:highlight>
                  <a:srgbClr val="800000"/>
                </a:highlight>
              </a:rPr>
              <a:t>De Griekse mythes</a:t>
            </a:r>
            <a:br>
              <a:rPr lang="nl-NL" dirty="0">
                <a:effectLst>
                  <a:outerShdw blurRad="38100" dist="38100" dir="2700000" algn="tl">
                    <a:srgbClr val="000000">
                      <a:alpha val="43137"/>
                    </a:srgbClr>
                  </a:outerShdw>
                </a:effectLst>
                <a:highlight>
                  <a:srgbClr val="800000"/>
                </a:highlight>
              </a:rPr>
            </a:br>
            <a:br>
              <a:rPr lang="nl-NL" dirty="0">
                <a:effectLst>
                  <a:outerShdw blurRad="38100" dist="38100" dir="2700000" algn="tl" rotWithShape="0">
                    <a:srgbClr val="000000">
                      <a:alpha val="43137"/>
                    </a:srgbClr>
                  </a:outerShdw>
                </a:effectLst>
                <a:highlight>
                  <a:srgbClr val="800000"/>
                </a:highlight>
              </a:rPr>
            </a:br>
            <a:endParaRPr lang="nl-NL" dirty="0">
              <a:effectLst>
                <a:outerShdw blurRad="38100" dist="38100" dir="2700000" algn="tl" rotWithShape="0">
                  <a:srgbClr val="000000">
                    <a:alpha val="43137"/>
                  </a:srgbClr>
                </a:outerShdw>
              </a:effectLst>
              <a:highlight>
                <a:srgbClr val="800000"/>
              </a:highlight>
            </a:endParaRPr>
          </a:p>
        </p:txBody>
      </p:sp>
      <p:pic>
        <p:nvPicPr>
          <p:cNvPr id="4" name="Afbeelding 3" descr="Afbeelding met tekst&#10;&#10;Automatisch gegenereerde beschrijving">
            <a:extLst>
              <a:ext uri="{FF2B5EF4-FFF2-40B4-BE49-F238E27FC236}">
                <a16:creationId xmlns:a16="http://schemas.microsoft.com/office/drawing/2014/main" id="{779B54C7-0CD1-4E55-811B-1F2AD17008D9}"/>
              </a:ext>
            </a:extLst>
          </p:cNvPr>
          <p:cNvPicPr>
            <a:picLocks noChangeAspect="1"/>
          </p:cNvPicPr>
          <p:nvPr/>
        </p:nvPicPr>
        <p:blipFill rotWithShape="1">
          <a:blip r:embed="rId5">
            <a:extLst>
              <a:ext uri="{28A0092B-C50C-407E-A947-70E740481C1C}">
                <a14:useLocalDpi xmlns:a14="http://schemas.microsoft.com/office/drawing/2010/main" val="0"/>
              </a:ext>
            </a:extLst>
          </a:blip>
          <a:srcRect b="13933"/>
          <a:stretch/>
        </p:blipFill>
        <p:spPr>
          <a:xfrm>
            <a:off x="94102" y="116697"/>
            <a:ext cx="2391981" cy="2360173"/>
          </a:xfrm>
          <a:prstGeom prst="rect">
            <a:avLst/>
          </a:prstGeom>
        </p:spPr>
      </p:pic>
    </p:spTree>
    <p:custDataLst>
      <p:tags r:id="rId1"/>
    </p:custDataLst>
    <p:extLst>
      <p:ext uri="{BB962C8B-B14F-4D97-AF65-F5344CB8AC3E}">
        <p14:creationId xmlns:p14="http://schemas.microsoft.com/office/powerpoint/2010/main" val="2872882428"/>
      </p:ext>
    </p:extLst>
  </p:cSld>
  <p:clrMapOvr>
    <a:masterClrMapping/>
  </p:clrMapOvr>
  <mc:AlternateContent xmlns:mc="http://schemas.openxmlformats.org/markup-compatibility/2006" xmlns:p14="http://schemas.microsoft.com/office/powerpoint/2010/main">
    <mc:Choice Requires="p14">
      <p:transition spd="slow" p14:dur="2000" advTm="12255"/>
    </mc:Choice>
    <mc:Fallback xmlns="">
      <p:transition spd="slow" advTm="122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00E8BD-4B37-4F36-A6E9-B11BDE523723}"/>
              </a:ext>
            </a:extLst>
          </p:cNvPr>
          <p:cNvSpPr>
            <a:spLocks noGrp="1"/>
          </p:cNvSpPr>
          <p:nvPr>
            <p:ph type="title"/>
          </p:nvPr>
        </p:nvSpPr>
        <p:spPr>
          <a:xfrm>
            <a:off x="-1351749" y="-292963"/>
            <a:ext cx="6544637" cy="1326321"/>
          </a:xfrm>
        </p:spPr>
        <p:txBody>
          <a:bodyPr/>
          <a:lstStyle/>
          <a:p>
            <a:r>
              <a:rPr lang="nl-NL" dirty="0">
                <a:solidFill>
                  <a:srgbClr val="FFFF00"/>
                </a:solidFill>
                <a:highlight>
                  <a:srgbClr val="800000"/>
                </a:highlight>
              </a:rPr>
              <a:t>Odysseus</a:t>
            </a:r>
          </a:p>
        </p:txBody>
      </p:sp>
      <p:sp>
        <p:nvSpPr>
          <p:cNvPr id="3" name="Tijdelijke aanduiding voor inhoud 2">
            <a:extLst>
              <a:ext uri="{FF2B5EF4-FFF2-40B4-BE49-F238E27FC236}">
                <a16:creationId xmlns:a16="http://schemas.microsoft.com/office/drawing/2014/main" id="{C4A9BB88-AE41-4167-A0D8-747952D15B3A}"/>
              </a:ext>
            </a:extLst>
          </p:cNvPr>
          <p:cNvSpPr>
            <a:spLocks noGrp="1"/>
          </p:cNvSpPr>
          <p:nvPr>
            <p:ph idx="1"/>
          </p:nvPr>
        </p:nvSpPr>
        <p:spPr>
          <a:xfrm>
            <a:off x="3959442" y="257453"/>
            <a:ext cx="7910004" cy="6267634"/>
          </a:xfrm>
        </p:spPr>
        <p:txBody>
          <a:bodyPr>
            <a:noAutofit/>
          </a:bodyPr>
          <a:lstStyle/>
          <a:p>
            <a:r>
              <a:rPr lang="nl-NL" sz="2400" dirty="0">
                <a:effectLst/>
                <a:highlight>
                  <a:srgbClr val="800000"/>
                </a:highlight>
                <a:latin typeface="Arial" panose="020B0604020202020204" pitchFamily="34" charset="0"/>
                <a:cs typeface="Arial" panose="020B0604020202020204" pitchFamily="34" charset="0"/>
              </a:rPr>
              <a:t>Welke </a:t>
            </a:r>
            <a:r>
              <a:rPr lang="nl-NL" sz="2400" b="1" dirty="0">
                <a:solidFill>
                  <a:srgbClr val="FFFF00"/>
                </a:solidFill>
                <a:effectLst/>
                <a:highlight>
                  <a:srgbClr val="800000"/>
                </a:highlight>
                <a:latin typeface="Arial" panose="020B0604020202020204" pitchFamily="34" charset="0"/>
                <a:cs typeface="Arial" panose="020B0604020202020204" pitchFamily="34" charset="0"/>
              </a:rPr>
              <a:t>kenmerken van Griekse mythologie </a:t>
            </a:r>
            <a:r>
              <a:rPr lang="nl-NL" sz="2400" dirty="0">
                <a:effectLst/>
                <a:highlight>
                  <a:srgbClr val="800000"/>
                </a:highlight>
                <a:latin typeface="Arial" panose="020B0604020202020204" pitchFamily="34" charset="0"/>
                <a:cs typeface="Arial" panose="020B0604020202020204" pitchFamily="34" charset="0"/>
              </a:rPr>
              <a:t>herken je hierin? Gebruik </a:t>
            </a:r>
            <a:r>
              <a:rPr lang="nl-NL" sz="2400" dirty="0">
                <a:solidFill>
                  <a:srgbClr val="FFFF00"/>
                </a:solidFill>
                <a:effectLst/>
                <a:highlight>
                  <a:srgbClr val="800000"/>
                </a:highlight>
                <a:latin typeface="Arial" panose="020B0604020202020204" pitchFamily="34" charset="0"/>
                <a:cs typeface="Arial" panose="020B0604020202020204" pitchFamily="34" charset="0"/>
              </a:rPr>
              <a:t>de drie stappen </a:t>
            </a:r>
            <a:r>
              <a:rPr lang="nl-NL" sz="2400" dirty="0">
                <a:effectLst/>
                <a:highlight>
                  <a:srgbClr val="800000"/>
                </a:highlight>
                <a:latin typeface="Arial" panose="020B0604020202020204" pitchFamily="34" charset="0"/>
                <a:cs typeface="Arial" panose="020B0604020202020204" pitchFamily="34" charset="0"/>
              </a:rPr>
              <a:t>om antwoord te geven.</a:t>
            </a:r>
          </a:p>
          <a:p>
            <a:pPr algn="l"/>
            <a:r>
              <a:rPr lang="nl-NL" sz="2400" b="0" i="0" dirty="0">
                <a:effectLst/>
                <a:latin typeface="Arial" panose="020B0604020202020204" pitchFamily="34" charset="0"/>
                <a:cs typeface="Arial" panose="020B0604020202020204" pitchFamily="34" charset="0"/>
              </a:rPr>
              <a:t>Na de </a:t>
            </a:r>
            <a:r>
              <a:rPr lang="nl-NL" sz="2400" b="0" i="0" dirty="0">
                <a:solidFill>
                  <a:srgbClr val="FFFF00"/>
                </a:solidFill>
                <a:effectLst/>
                <a:latin typeface="Arial" panose="020B0604020202020204" pitchFamily="34" charset="0"/>
                <a:cs typeface="Arial" panose="020B0604020202020204" pitchFamily="34" charset="0"/>
              </a:rPr>
              <a:t>Trojaanse oorlog </a:t>
            </a:r>
            <a:r>
              <a:rPr lang="nl-NL" sz="2400" b="0" i="0" dirty="0">
                <a:effectLst/>
                <a:latin typeface="Arial" panose="020B0604020202020204" pitchFamily="34" charset="0"/>
                <a:cs typeface="Arial" panose="020B0604020202020204" pitchFamily="34" charset="0"/>
              </a:rPr>
              <a:t>vaart de Griekse held Odysseus met zijn mannen terug naar het eiland Ithaka. Daar wachten zijn vrouw en zoon al tien jaar op hem. De reis verloopt niet bepaald voorspoedig. Poseidon, de god van de zee, is boos op Odysseus. Hij zorgt voor hevige stormen zodat het Griekse schip uit de koers raakt. Poseidon wordt nog bozer wanneer Odysseus het oog uitsteekt van diens zoon, de eenogige reus </a:t>
            </a:r>
            <a:r>
              <a:rPr lang="nl-NL" sz="2400" b="0" i="0" dirty="0" err="1">
                <a:effectLst/>
                <a:latin typeface="Arial" panose="020B0604020202020204" pitchFamily="34" charset="0"/>
                <a:cs typeface="Arial" panose="020B0604020202020204" pitchFamily="34" charset="0"/>
              </a:rPr>
              <a:t>Polyfemos</a:t>
            </a:r>
            <a:r>
              <a:rPr lang="nl-NL" sz="2400" b="0" i="0" dirty="0">
                <a:effectLst/>
                <a:latin typeface="Arial" panose="020B0604020202020204" pitchFamily="34" charset="0"/>
                <a:cs typeface="Arial" panose="020B0604020202020204" pitchFamily="34" charset="0"/>
              </a:rPr>
              <a:t>. Het ziet er somber uit voor de Grieken. Ze zullen vechten met nimfen, heksen, zeemonsters en spoken. Zal Odysseus zijn vrouw en zoon ooit nog terugzien?</a:t>
            </a:r>
          </a:p>
          <a:p>
            <a:pPr algn="l"/>
            <a:endParaRPr lang="nl-NL" sz="2300" b="0" i="0" dirty="0">
              <a:effectLst/>
              <a:latin typeface="Arial" panose="020B0604020202020204" pitchFamily="34" charset="0"/>
              <a:cs typeface="Arial" panose="020B0604020202020204" pitchFamily="34" charset="0"/>
            </a:endParaRPr>
          </a:p>
        </p:txBody>
      </p:sp>
      <p:pic>
        <p:nvPicPr>
          <p:cNvPr id="5122" name="Picture 2" descr="De vloek van Polyfemos | Boekenzoeker">
            <a:extLst>
              <a:ext uri="{FF2B5EF4-FFF2-40B4-BE49-F238E27FC236}">
                <a16:creationId xmlns:a16="http://schemas.microsoft.com/office/drawing/2014/main" id="{6DB6C1D1-2240-4CA9-AE82-A2EEE73E71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0012"/>
            <a:ext cx="3841140" cy="578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45133"/>
      </p:ext>
    </p:extLst>
  </p:cSld>
  <p:clrMapOvr>
    <a:masterClrMapping/>
  </p:clrMapOvr>
  <mc:AlternateContent xmlns:mc="http://schemas.openxmlformats.org/markup-compatibility/2006" xmlns:p14="http://schemas.microsoft.com/office/powerpoint/2010/main">
    <mc:Choice Requires="p14">
      <p:transition spd="slow" p14:dur="2000" advTm="19261"/>
    </mc:Choice>
    <mc:Fallback xmlns="">
      <p:transition spd="slow" advTm="1926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A1A2B2-6BA1-41AA-87F7-A141781AFA5B}"/>
              </a:ext>
            </a:extLst>
          </p:cNvPr>
          <p:cNvSpPr>
            <a:spLocks noGrp="1"/>
          </p:cNvSpPr>
          <p:nvPr>
            <p:ph type="title"/>
          </p:nvPr>
        </p:nvSpPr>
        <p:spPr>
          <a:xfrm>
            <a:off x="913796" y="403639"/>
            <a:ext cx="10353761" cy="1326321"/>
          </a:xfrm>
        </p:spPr>
        <p:txBody>
          <a:bodyPr/>
          <a:lstStyle/>
          <a:p>
            <a:r>
              <a:rPr lang="nl-NL" dirty="0">
                <a:highlight>
                  <a:srgbClr val="800000"/>
                </a:highlight>
              </a:rPr>
              <a:t>Bekijk de video en beantwoord de volgende vragen:</a:t>
            </a:r>
          </a:p>
        </p:txBody>
      </p:sp>
      <p:sp>
        <p:nvSpPr>
          <p:cNvPr id="3" name="Tijdelijke aanduiding voor inhoud 2">
            <a:extLst>
              <a:ext uri="{FF2B5EF4-FFF2-40B4-BE49-F238E27FC236}">
                <a16:creationId xmlns:a16="http://schemas.microsoft.com/office/drawing/2014/main" id="{24665ECB-66A7-4641-AFF5-A0401503856D}"/>
              </a:ext>
            </a:extLst>
          </p:cNvPr>
          <p:cNvSpPr>
            <a:spLocks noGrp="1"/>
          </p:cNvSpPr>
          <p:nvPr>
            <p:ph idx="1"/>
          </p:nvPr>
        </p:nvSpPr>
        <p:spPr>
          <a:xfrm>
            <a:off x="924442" y="1729960"/>
            <a:ext cx="10353762" cy="4340247"/>
          </a:xfrm>
        </p:spPr>
        <p:txBody>
          <a:bodyPr>
            <a:normAutofit fontScale="77500" lnSpcReduction="20000"/>
          </a:bodyPr>
          <a:lstStyle/>
          <a:p>
            <a:pPr marL="742950" indent="-742950">
              <a:buFont typeface="+mj-lt"/>
              <a:buAutoNum type="arabicPeriod"/>
            </a:pPr>
            <a:r>
              <a:rPr lang="nl-NL" sz="4100" dirty="0">
                <a:latin typeface="Arial" panose="020B0604020202020204" pitchFamily="34" charset="0"/>
                <a:cs typeface="Arial" panose="020B0604020202020204" pitchFamily="34" charset="0"/>
              </a:rPr>
              <a:t>Welke </a:t>
            </a:r>
            <a:r>
              <a:rPr lang="nl-NL" sz="4100" b="1" dirty="0">
                <a:solidFill>
                  <a:srgbClr val="FFFF00"/>
                </a:solidFill>
                <a:latin typeface="Arial" panose="020B0604020202020204" pitchFamily="34" charset="0"/>
                <a:cs typeface="Arial" panose="020B0604020202020204" pitchFamily="34" charset="0"/>
              </a:rPr>
              <a:t>kenmerken van Griekse mythologie </a:t>
            </a:r>
            <a:r>
              <a:rPr lang="nl-NL" sz="4100" dirty="0">
                <a:latin typeface="Arial" panose="020B0604020202020204" pitchFamily="34" charset="0"/>
                <a:cs typeface="Arial" panose="020B0604020202020204" pitchFamily="34" charset="0"/>
              </a:rPr>
              <a:t>herken je in het verhaal van Sisyphus?</a:t>
            </a:r>
          </a:p>
          <a:p>
            <a:pPr marL="742950" indent="-742950">
              <a:buFont typeface="+mj-lt"/>
              <a:buAutoNum type="arabicPeriod"/>
            </a:pPr>
            <a:r>
              <a:rPr lang="nl-NL" sz="4100" dirty="0">
                <a:latin typeface="Arial" panose="020B0604020202020204" pitchFamily="34" charset="0"/>
                <a:cs typeface="Arial" panose="020B0604020202020204" pitchFamily="34" charset="0"/>
              </a:rPr>
              <a:t>Hoe wist Sisyphus de dood tot twee keer toe te slim af te zijn?</a:t>
            </a:r>
          </a:p>
          <a:p>
            <a:pPr marL="742950" indent="-742950">
              <a:buFont typeface="+mj-lt"/>
              <a:buAutoNum type="arabicPeriod"/>
            </a:pPr>
            <a:r>
              <a:rPr lang="nl-NL" sz="4100" dirty="0">
                <a:latin typeface="Arial" panose="020B0604020202020204" pitchFamily="34" charset="0"/>
                <a:cs typeface="Arial" panose="020B0604020202020204" pitchFamily="34" charset="0"/>
              </a:rPr>
              <a:t>Welke </a:t>
            </a:r>
            <a:r>
              <a:rPr lang="nl-NL" sz="4100" b="1" dirty="0">
                <a:solidFill>
                  <a:srgbClr val="FFFF00"/>
                </a:solidFill>
                <a:latin typeface="Arial" panose="020B0604020202020204" pitchFamily="34" charset="0"/>
                <a:cs typeface="Arial" panose="020B0604020202020204" pitchFamily="34" charset="0"/>
              </a:rPr>
              <a:t>onverklaarbare zaken</a:t>
            </a:r>
            <a:r>
              <a:rPr lang="nl-NL" sz="4100" dirty="0">
                <a:latin typeface="Arial" panose="020B0604020202020204" pitchFamily="34" charset="0"/>
                <a:cs typeface="Arial" panose="020B0604020202020204" pitchFamily="34" charset="0"/>
              </a:rPr>
              <a:t> zou de straf van Sisyphus beantwoorden?</a:t>
            </a:r>
          </a:p>
          <a:p>
            <a:pPr marL="742950" indent="-742950">
              <a:buFont typeface="+mj-lt"/>
              <a:buAutoNum type="arabicPeriod"/>
            </a:pPr>
            <a:r>
              <a:rPr lang="nl-NL" sz="4100" dirty="0">
                <a:latin typeface="Arial" panose="020B0604020202020204" pitchFamily="34" charset="0"/>
                <a:cs typeface="Arial" panose="020B0604020202020204" pitchFamily="34" charset="0"/>
              </a:rPr>
              <a:t>Wat zou de betekenis zijn van </a:t>
            </a:r>
            <a:r>
              <a:rPr lang="nl-NL" sz="4100" b="1" dirty="0" err="1">
                <a:solidFill>
                  <a:srgbClr val="FFFF00"/>
                </a:solidFill>
                <a:latin typeface="Arial" panose="020B0604020202020204" pitchFamily="34" charset="0"/>
                <a:cs typeface="Arial" panose="020B0604020202020204" pitchFamily="34" charset="0"/>
              </a:rPr>
              <a:t>Sisyphus-arbeid</a:t>
            </a:r>
            <a:r>
              <a:rPr lang="nl-NL" sz="4100" dirty="0">
                <a:latin typeface="Arial" panose="020B0604020202020204" pitchFamily="34" charset="0"/>
                <a:cs typeface="Arial" panose="020B0604020202020204" pitchFamily="34" charset="0"/>
              </a:rPr>
              <a:t>?</a:t>
            </a:r>
          </a:p>
          <a:p>
            <a:endParaRPr lang="nl-NL" dirty="0"/>
          </a:p>
        </p:txBody>
      </p:sp>
      <p:sp>
        <p:nvSpPr>
          <p:cNvPr id="4" name="Tijdelijke aanduiding voor inhoud 2">
            <a:extLst>
              <a:ext uri="{FF2B5EF4-FFF2-40B4-BE49-F238E27FC236}">
                <a16:creationId xmlns:a16="http://schemas.microsoft.com/office/drawing/2014/main" id="{3DE90A49-4ECD-4942-BE08-711582CAAD4D}"/>
              </a:ext>
            </a:extLst>
          </p:cNvPr>
          <p:cNvSpPr txBox="1">
            <a:spLocks/>
          </p:cNvSpPr>
          <p:nvPr/>
        </p:nvSpPr>
        <p:spPr>
          <a:xfrm>
            <a:off x="0" y="6436311"/>
            <a:ext cx="7682458" cy="35066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nl-NL" dirty="0"/>
              <a:t>https://www.youtube.com/watch?v=q4pDUxth5fQ&amp;t=56s</a:t>
            </a:r>
          </a:p>
        </p:txBody>
      </p:sp>
      <p:pic>
        <p:nvPicPr>
          <p:cNvPr id="5" name="Afbeelding 4" descr="Afbeelding met tekst&#10;&#10;Automatisch gegenereerde beschrijving">
            <a:extLst>
              <a:ext uri="{FF2B5EF4-FFF2-40B4-BE49-F238E27FC236}">
                <a16:creationId xmlns:a16="http://schemas.microsoft.com/office/drawing/2014/main" id="{C5C11683-693A-4BA6-A021-9BF96A8F78E3}"/>
              </a:ext>
            </a:extLst>
          </p:cNvPr>
          <p:cNvPicPr>
            <a:picLocks noChangeAspect="1"/>
          </p:cNvPicPr>
          <p:nvPr/>
        </p:nvPicPr>
        <p:blipFill rotWithShape="1">
          <a:blip r:embed="rId2">
            <a:extLst>
              <a:ext uri="{28A0092B-C50C-407E-A947-70E740481C1C}">
                <a14:useLocalDpi xmlns:a14="http://schemas.microsoft.com/office/drawing/2010/main" val="0"/>
              </a:ext>
            </a:extLst>
          </a:blip>
          <a:srcRect b="13025"/>
          <a:stretch/>
        </p:blipFill>
        <p:spPr>
          <a:xfrm>
            <a:off x="59184" y="55486"/>
            <a:ext cx="1031165" cy="1028179"/>
          </a:xfrm>
          <a:prstGeom prst="rect">
            <a:avLst/>
          </a:prstGeom>
        </p:spPr>
      </p:pic>
    </p:spTree>
    <p:extLst>
      <p:ext uri="{BB962C8B-B14F-4D97-AF65-F5344CB8AC3E}">
        <p14:creationId xmlns:p14="http://schemas.microsoft.com/office/powerpoint/2010/main" val="128077812"/>
      </p:ext>
    </p:extLst>
  </p:cSld>
  <p:clrMapOvr>
    <a:masterClrMapping/>
  </p:clrMapOvr>
  <mc:AlternateContent xmlns:mc="http://schemas.openxmlformats.org/markup-compatibility/2006" xmlns:p14="http://schemas.microsoft.com/office/powerpoint/2010/main">
    <mc:Choice Requires="p14">
      <p:transition spd="slow" p14:dur="2000" advTm="16310"/>
    </mc:Choice>
    <mc:Fallback xmlns="">
      <p:transition spd="slow" advTm="1631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6DC45A-3617-4F67-A31B-301572ABC622}"/>
              </a:ext>
            </a:extLst>
          </p:cNvPr>
          <p:cNvSpPr>
            <a:spLocks noGrp="1"/>
          </p:cNvSpPr>
          <p:nvPr>
            <p:ph type="title"/>
          </p:nvPr>
        </p:nvSpPr>
        <p:spPr>
          <a:xfrm>
            <a:off x="913795" y="174594"/>
            <a:ext cx="10353761" cy="1326321"/>
          </a:xfrm>
        </p:spPr>
        <p:txBody>
          <a:bodyPr/>
          <a:lstStyle/>
          <a:p>
            <a:r>
              <a:rPr lang="nl-NL" dirty="0">
                <a:highlight>
                  <a:srgbClr val="800000"/>
                </a:highlight>
              </a:rPr>
              <a:t>De lesdoelen: na deze les kan je</a:t>
            </a:r>
          </a:p>
        </p:txBody>
      </p:sp>
      <p:sp>
        <p:nvSpPr>
          <p:cNvPr id="3" name="Tijdelijke aanduiding voor inhoud 2">
            <a:extLst>
              <a:ext uri="{FF2B5EF4-FFF2-40B4-BE49-F238E27FC236}">
                <a16:creationId xmlns:a16="http://schemas.microsoft.com/office/drawing/2014/main" id="{C13B31B8-DEB6-4B0A-90B0-01B4528131C7}"/>
              </a:ext>
            </a:extLst>
          </p:cNvPr>
          <p:cNvSpPr>
            <a:spLocks noGrp="1"/>
          </p:cNvSpPr>
          <p:nvPr>
            <p:ph idx="1"/>
          </p:nvPr>
        </p:nvSpPr>
        <p:spPr>
          <a:xfrm>
            <a:off x="913795" y="1589103"/>
            <a:ext cx="10353762" cy="4714043"/>
          </a:xfrm>
        </p:spPr>
        <p:txBody>
          <a:bodyPr>
            <a:normAutofit/>
          </a:bodyPr>
          <a:lstStyle/>
          <a:p>
            <a:endParaRPr lang="nl-NL" sz="4400" dirty="0"/>
          </a:p>
          <a:p>
            <a:endParaRPr lang="nl-NL" sz="3200" dirty="0"/>
          </a:p>
        </p:txBody>
      </p:sp>
      <p:sp>
        <p:nvSpPr>
          <p:cNvPr id="4" name="Tekstvak 3">
            <a:extLst>
              <a:ext uri="{FF2B5EF4-FFF2-40B4-BE49-F238E27FC236}">
                <a16:creationId xmlns:a16="http://schemas.microsoft.com/office/drawing/2014/main" id="{40B3DB7F-C334-4090-B476-6376098C38B9}"/>
              </a:ext>
            </a:extLst>
          </p:cNvPr>
          <p:cNvSpPr txBox="1"/>
          <p:nvPr/>
        </p:nvSpPr>
        <p:spPr>
          <a:xfrm>
            <a:off x="257452" y="2163176"/>
            <a:ext cx="11792505" cy="6613414"/>
          </a:xfrm>
          <a:prstGeom prst="rect">
            <a:avLst/>
          </a:prstGeom>
          <a:noFill/>
        </p:spPr>
        <p:txBody>
          <a:bodyPr wrap="square" rtlCol="0">
            <a:spAutoFit/>
          </a:bodyPr>
          <a:lstStyle/>
          <a:p>
            <a:pPr marL="285750" indent="-285750">
              <a:buFont typeface="Wingdings" panose="05000000000000000000" pitchFamily="2" charset="2"/>
              <a:buChar char="v"/>
            </a:pPr>
            <a:r>
              <a:rPr lang="nl-NL" sz="4000" dirty="0">
                <a:effectLst>
                  <a:outerShdw blurRad="38100" dist="38100" dir="2700000" algn="tl">
                    <a:srgbClr val="000000">
                      <a:alpha val="43137"/>
                    </a:srgbClr>
                  </a:outerShdw>
                </a:effectLst>
                <a:highlight>
                  <a:srgbClr val="800000"/>
                </a:highlight>
              </a:rPr>
              <a:t>Je kunt de </a:t>
            </a:r>
            <a:r>
              <a:rPr lang="nl-NL" sz="4000" b="1" dirty="0">
                <a:solidFill>
                  <a:srgbClr val="FFFF00"/>
                </a:solidFill>
                <a:effectLst>
                  <a:outerShdw blurRad="38100" dist="38100" dir="2700000" algn="tl">
                    <a:srgbClr val="000000">
                      <a:alpha val="43137"/>
                    </a:srgbClr>
                  </a:outerShdw>
                </a:effectLst>
                <a:highlight>
                  <a:srgbClr val="800000"/>
                </a:highlight>
              </a:rPr>
              <a:t>6 kenmerken van mythes </a:t>
            </a:r>
            <a:r>
              <a:rPr lang="nl-NL" sz="4000" dirty="0">
                <a:effectLst>
                  <a:outerShdw blurRad="38100" dist="38100" dir="2700000" algn="tl">
                    <a:srgbClr val="000000">
                      <a:alpha val="43137"/>
                    </a:srgbClr>
                  </a:outerShdw>
                </a:effectLst>
                <a:highlight>
                  <a:srgbClr val="800000"/>
                </a:highlight>
              </a:rPr>
              <a:t>benoemen en herkennen in bestaande mythes. </a:t>
            </a:r>
            <a:br>
              <a:rPr lang="nl-NL" sz="4000" dirty="0">
                <a:effectLst>
                  <a:outerShdw blurRad="38100" dist="38100" dir="2700000" algn="tl">
                    <a:srgbClr val="000000">
                      <a:alpha val="43137"/>
                    </a:srgbClr>
                  </a:outerShdw>
                </a:effectLst>
                <a:highlight>
                  <a:srgbClr val="800000"/>
                </a:highlight>
              </a:rPr>
            </a:br>
            <a:endParaRPr lang="nl-NL" sz="4000" dirty="0">
              <a:effectLst>
                <a:outerShdw blurRad="38100" dist="38100" dir="2700000" algn="tl">
                  <a:srgbClr val="000000">
                    <a:alpha val="43137"/>
                  </a:srgbClr>
                </a:outerShdw>
              </a:effectLst>
              <a:highlight>
                <a:srgbClr val="800000"/>
              </a:highlight>
            </a:endParaRPr>
          </a:p>
          <a:p>
            <a:pPr marL="285750" indent="-285750">
              <a:buFont typeface="Wingdings" panose="05000000000000000000" pitchFamily="2" charset="2"/>
              <a:buChar char="v"/>
            </a:pPr>
            <a:r>
              <a:rPr lang="nl-NL" sz="4000" dirty="0">
                <a:effectLst>
                  <a:outerShdw blurRad="38100" dist="38100" dir="2700000" algn="tl">
                    <a:srgbClr val="000000">
                      <a:alpha val="43137"/>
                    </a:srgbClr>
                  </a:outerShdw>
                </a:effectLst>
                <a:highlight>
                  <a:srgbClr val="800000"/>
                </a:highlight>
              </a:rPr>
              <a:t>Je kunt verschillende Griekse goden noemen en herkennen.</a:t>
            </a:r>
          </a:p>
          <a:p>
            <a:r>
              <a:rPr lang="nl-NL" sz="4000" dirty="0">
                <a:highlight>
                  <a:srgbClr val="800000"/>
                </a:highlight>
              </a:rPr>
              <a:t> </a:t>
            </a:r>
          </a:p>
          <a:p>
            <a:br>
              <a:rPr lang="nl-NL" sz="7200" dirty="0">
                <a:highlight>
                  <a:srgbClr val="800000"/>
                </a:highlight>
              </a:rPr>
            </a:br>
            <a:endParaRPr lang="nl-NL" sz="7200" dirty="0">
              <a:highlight>
                <a:srgbClr val="800000"/>
              </a:highlight>
            </a:endParaRPr>
          </a:p>
          <a:p>
            <a:pPr marL="457200" indent="-457200">
              <a:lnSpc>
                <a:spcPct val="150000"/>
              </a:lnSpc>
              <a:buFont typeface="Wingdings" panose="05000000000000000000" pitchFamily="2" charset="2"/>
              <a:buChar char="v"/>
            </a:pPr>
            <a:endParaRPr lang="nl-NL" dirty="0"/>
          </a:p>
        </p:txBody>
      </p:sp>
      <p:pic>
        <p:nvPicPr>
          <p:cNvPr id="6" name="Afbeelding 5" descr="Afbeelding met tekst&#10;&#10;Automatisch gegenereerde beschrijving">
            <a:extLst>
              <a:ext uri="{FF2B5EF4-FFF2-40B4-BE49-F238E27FC236}">
                <a16:creationId xmlns:a16="http://schemas.microsoft.com/office/drawing/2014/main" id="{51D043B0-AE6B-4488-9D42-B7B4CB7354F9}"/>
              </a:ext>
            </a:extLst>
          </p:cNvPr>
          <p:cNvPicPr>
            <a:picLocks noChangeAspect="1"/>
          </p:cNvPicPr>
          <p:nvPr/>
        </p:nvPicPr>
        <p:blipFill rotWithShape="1">
          <a:blip r:embed="rId3">
            <a:extLst>
              <a:ext uri="{28A0092B-C50C-407E-A947-70E740481C1C}">
                <a14:useLocalDpi xmlns:a14="http://schemas.microsoft.com/office/drawing/2010/main" val="0"/>
              </a:ext>
            </a:extLst>
          </a:blip>
          <a:srcRect b="13025"/>
          <a:stretch/>
        </p:blipFill>
        <p:spPr>
          <a:xfrm>
            <a:off x="59184" y="46608"/>
            <a:ext cx="1458530" cy="1454307"/>
          </a:xfrm>
          <a:prstGeom prst="rect">
            <a:avLst/>
          </a:prstGeom>
        </p:spPr>
      </p:pic>
    </p:spTree>
    <p:custDataLst>
      <p:tags r:id="rId1"/>
    </p:custDataLst>
    <p:extLst>
      <p:ext uri="{BB962C8B-B14F-4D97-AF65-F5344CB8AC3E}">
        <p14:creationId xmlns:p14="http://schemas.microsoft.com/office/powerpoint/2010/main" val="2688431356"/>
      </p:ext>
    </p:extLst>
  </p:cSld>
  <p:clrMapOvr>
    <a:masterClrMapping/>
  </p:clrMapOvr>
  <mc:AlternateContent xmlns:mc="http://schemas.openxmlformats.org/markup-compatibility/2006" xmlns:p14="http://schemas.microsoft.com/office/powerpoint/2010/main">
    <mc:Choice Requires="p14">
      <p:transition spd="slow" p14:dur="2000" advTm="23429"/>
    </mc:Choice>
    <mc:Fallback xmlns="">
      <p:transition spd="slow" advTm="234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6DC45A-3617-4F67-A31B-301572ABC622}"/>
              </a:ext>
            </a:extLst>
          </p:cNvPr>
          <p:cNvSpPr>
            <a:spLocks noGrp="1"/>
          </p:cNvSpPr>
          <p:nvPr>
            <p:ph type="title"/>
          </p:nvPr>
        </p:nvSpPr>
        <p:spPr>
          <a:xfrm>
            <a:off x="913795" y="174594"/>
            <a:ext cx="10353761" cy="1326321"/>
          </a:xfrm>
        </p:spPr>
        <p:txBody>
          <a:bodyPr>
            <a:normAutofit/>
          </a:bodyPr>
          <a:lstStyle/>
          <a:p>
            <a:r>
              <a:rPr lang="nl-NL" sz="4000" dirty="0">
                <a:highlight>
                  <a:srgbClr val="800000"/>
                </a:highlight>
              </a:rPr>
              <a:t>Controlevragen</a:t>
            </a:r>
          </a:p>
        </p:txBody>
      </p:sp>
      <p:sp>
        <p:nvSpPr>
          <p:cNvPr id="3" name="Tijdelijke aanduiding voor inhoud 2">
            <a:extLst>
              <a:ext uri="{FF2B5EF4-FFF2-40B4-BE49-F238E27FC236}">
                <a16:creationId xmlns:a16="http://schemas.microsoft.com/office/drawing/2014/main" id="{C13B31B8-DEB6-4B0A-90B0-01B4528131C7}"/>
              </a:ext>
            </a:extLst>
          </p:cNvPr>
          <p:cNvSpPr>
            <a:spLocks noGrp="1"/>
          </p:cNvSpPr>
          <p:nvPr>
            <p:ph idx="1"/>
          </p:nvPr>
        </p:nvSpPr>
        <p:spPr>
          <a:xfrm>
            <a:off x="913795" y="1589103"/>
            <a:ext cx="10353762" cy="4714043"/>
          </a:xfrm>
        </p:spPr>
        <p:txBody>
          <a:bodyPr>
            <a:normAutofit/>
          </a:bodyPr>
          <a:lstStyle/>
          <a:p>
            <a:endParaRPr lang="nl-NL" sz="4400" dirty="0"/>
          </a:p>
          <a:p>
            <a:endParaRPr lang="nl-NL" sz="3200" dirty="0"/>
          </a:p>
        </p:txBody>
      </p:sp>
      <p:sp>
        <p:nvSpPr>
          <p:cNvPr id="4" name="Tekstvak 3">
            <a:extLst>
              <a:ext uri="{FF2B5EF4-FFF2-40B4-BE49-F238E27FC236}">
                <a16:creationId xmlns:a16="http://schemas.microsoft.com/office/drawing/2014/main" id="{40B3DB7F-C334-4090-B476-6376098C38B9}"/>
              </a:ext>
            </a:extLst>
          </p:cNvPr>
          <p:cNvSpPr txBox="1"/>
          <p:nvPr/>
        </p:nvSpPr>
        <p:spPr>
          <a:xfrm>
            <a:off x="194422" y="1248777"/>
            <a:ext cx="11792505" cy="8213852"/>
          </a:xfrm>
          <a:prstGeom prst="rect">
            <a:avLst/>
          </a:prstGeom>
          <a:noFill/>
        </p:spPr>
        <p:txBody>
          <a:bodyPr wrap="square" rtlCol="0">
            <a:spAutoFit/>
          </a:bodyPr>
          <a:lstStyle/>
          <a:p>
            <a:endParaRPr lang="nl-NL" sz="4000" dirty="0">
              <a:effectLst>
                <a:outerShdw blurRad="38100" dist="38100" dir="2700000" algn="tl">
                  <a:srgbClr val="000000">
                    <a:alpha val="43137"/>
                  </a:srgbClr>
                </a:outerShdw>
              </a:effectLst>
              <a:highlight>
                <a:srgbClr val="800000"/>
              </a:highlight>
            </a:endParaRPr>
          </a:p>
          <a:p>
            <a:pPr marL="742950" indent="-742950">
              <a:buFont typeface="+mj-lt"/>
              <a:buAutoNum type="arabicPeriod"/>
            </a:pPr>
            <a:r>
              <a:rPr lang="nl-NL" sz="4000" dirty="0">
                <a:effectLst>
                  <a:outerShdw blurRad="38100" dist="38100" dir="2700000" algn="tl">
                    <a:srgbClr val="000000">
                      <a:alpha val="43137"/>
                    </a:srgbClr>
                  </a:outerShdw>
                </a:effectLst>
                <a:highlight>
                  <a:srgbClr val="800000"/>
                </a:highlight>
              </a:rPr>
              <a:t>Wat zijn de </a:t>
            </a:r>
            <a:r>
              <a:rPr lang="nl-NL" sz="4000" b="1" dirty="0">
                <a:solidFill>
                  <a:srgbClr val="FFFF00"/>
                </a:solidFill>
                <a:effectLst>
                  <a:outerShdw blurRad="38100" dist="38100" dir="2700000" algn="tl">
                    <a:srgbClr val="000000">
                      <a:alpha val="43137"/>
                    </a:srgbClr>
                  </a:outerShdw>
                </a:effectLst>
                <a:highlight>
                  <a:srgbClr val="800000"/>
                </a:highlight>
              </a:rPr>
              <a:t>6 kenmerken van mythes?</a:t>
            </a:r>
          </a:p>
          <a:p>
            <a:pPr marL="742950" indent="-742950">
              <a:buFont typeface="+mj-lt"/>
              <a:buAutoNum type="arabicPeriod"/>
            </a:pPr>
            <a:endParaRPr lang="nl-NL" sz="4000" dirty="0">
              <a:effectLst>
                <a:outerShdw blurRad="38100" dist="38100" dir="2700000" algn="tl">
                  <a:srgbClr val="000000">
                    <a:alpha val="43137"/>
                  </a:srgbClr>
                </a:outerShdw>
              </a:effectLst>
              <a:highlight>
                <a:srgbClr val="800000"/>
              </a:highlight>
            </a:endParaRPr>
          </a:p>
          <a:p>
            <a:pPr marL="742950" indent="-742950">
              <a:buFont typeface="+mj-lt"/>
              <a:buAutoNum type="arabicPeriod"/>
            </a:pPr>
            <a:r>
              <a:rPr lang="nl-NL" sz="4000" dirty="0">
                <a:effectLst>
                  <a:outerShdw blurRad="38100" dist="38100" dir="2700000" algn="tl">
                    <a:srgbClr val="000000">
                      <a:alpha val="43137"/>
                    </a:srgbClr>
                  </a:outerShdw>
                </a:effectLst>
                <a:highlight>
                  <a:srgbClr val="800000"/>
                </a:highlight>
              </a:rPr>
              <a:t>Welke verschillende Griekse goden kennen we er waaraan herkennen we hen?</a:t>
            </a:r>
          </a:p>
          <a:p>
            <a:pPr marL="742950" indent="-742950">
              <a:buFont typeface="+mj-lt"/>
              <a:buAutoNum type="arabicPeriod"/>
            </a:pPr>
            <a:endParaRPr lang="nl-NL" sz="4000" dirty="0">
              <a:effectLst>
                <a:outerShdw blurRad="38100" dist="38100" dir="2700000" algn="tl">
                  <a:srgbClr val="000000">
                    <a:alpha val="43137"/>
                  </a:srgbClr>
                </a:outerShdw>
              </a:effectLst>
              <a:highlight>
                <a:srgbClr val="800000"/>
              </a:highlight>
            </a:endParaRPr>
          </a:p>
          <a:p>
            <a:pPr marL="742950" indent="-742950">
              <a:buFont typeface="+mj-lt"/>
              <a:buAutoNum type="arabicPeriod"/>
            </a:pPr>
            <a:r>
              <a:rPr lang="nl-NL" sz="4000" dirty="0">
                <a:effectLst>
                  <a:outerShdw blurRad="38100" dist="38100" dir="2700000" algn="tl">
                    <a:srgbClr val="000000">
                      <a:alpha val="43137"/>
                    </a:srgbClr>
                  </a:outerShdw>
                </a:effectLst>
                <a:highlight>
                  <a:srgbClr val="800000"/>
                </a:highlight>
              </a:rPr>
              <a:t>Wat zijn de zeven kenmerken van een Griekse </a:t>
            </a:r>
            <a:r>
              <a:rPr lang="nl-NL" sz="4000" b="1" dirty="0">
                <a:solidFill>
                  <a:srgbClr val="FFFF00"/>
                </a:solidFill>
                <a:effectLst>
                  <a:outerShdw blurRad="38100" dist="38100" dir="2700000" algn="tl">
                    <a:srgbClr val="000000">
                      <a:alpha val="43137"/>
                    </a:srgbClr>
                  </a:outerShdw>
                </a:effectLst>
                <a:highlight>
                  <a:srgbClr val="800000"/>
                </a:highlight>
              </a:rPr>
              <a:t>stadstaat</a:t>
            </a:r>
            <a:r>
              <a:rPr lang="nl-NL" sz="4000" dirty="0">
                <a:effectLst>
                  <a:outerShdw blurRad="38100" dist="38100" dir="2700000" algn="tl">
                    <a:srgbClr val="000000">
                      <a:alpha val="43137"/>
                    </a:srgbClr>
                  </a:outerShdw>
                </a:effectLst>
                <a:highlight>
                  <a:srgbClr val="800000"/>
                </a:highlight>
              </a:rPr>
              <a:t>?</a:t>
            </a:r>
          </a:p>
          <a:p>
            <a:r>
              <a:rPr lang="nl-NL" sz="4000" dirty="0">
                <a:highlight>
                  <a:srgbClr val="800000"/>
                </a:highlight>
              </a:rPr>
              <a:t> </a:t>
            </a:r>
          </a:p>
          <a:p>
            <a:br>
              <a:rPr lang="nl-NL" sz="7200" dirty="0">
                <a:highlight>
                  <a:srgbClr val="800000"/>
                </a:highlight>
              </a:rPr>
            </a:br>
            <a:endParaRPr lang="nl-NL" sz="7200" dirty="0">
              <a:highlight>
                <a:srgbClr val="800000"/>
              </a:highlight>
            </a:endParaRPr>
          </a:p>
          <a:p>
            <a:pPr marL="457200" indent="-457200">
              <a:lnSpc>
                <a:spcPct val="150000"/>
              </a:lnSpc>
              <a:buFont typeface="Wingdings" panose="05000000000000000000" pitchFamily="2" charset="2"/>
              <a:buChar char="v"/>
            </a:pPr>
            <a:endParaRPr lang="nl-NL" dirty="0"/>
          </a:p>
        </p:txBody>
      </p:sp>
      <p:pic>
        <p:nvPicPr>
          <p:cNvPr id="6" name="Afbeelding 5" descr="Afbeelding met tekst&#10;&#10;Automatisch gegenereerde beschrijving">
            <a:extLst>
              <a:ext uri="{FF2B5EF4-FFF2-40B4-BE49-F238E27FC236}">
                <a16:creationId xmlns:a16="http://schemas.microsoft.com/office/drawing/2014/main" id="{51D043B0-AE6B-4488-9D42-B7B4CB7354F9}"/>
              </a:ext>
            </a:extLst>
          </p:cNvPr>
          <p:cNvPicPr>
            <a:picLocks noChangeAspect="1"/>
          </p:cNvPicPr>
          <p:nvPr/>
        </p:nvPicPr>
        <p:blipFill rotWithShape="1">
          <a:blip r:embed="rId3">
            <a:extLst>
              <a:ext uri="{28A0092B-C50C-407E-A947-70E740481C1C}">
                <a14:useLocalDpi xmlns:a14="http://schemas.microsoft.com/office/drawing/2010/main" val="0"/>
              </a:ext>
            </a:extLst>
          </a:blip>
          <a:srcRect b="13025"/>
          <a:stretch/>
        </p:blipFill>
        <p:spPr>
          <a:xfrm>
            <a:off x="59184" y="46608"/>
            <a:ext cx="1458530" cy="1454307"/>
          </a:xfrm>
          <a:prstGeom prst="rect">
            <a:avLst/>
          </a:prstGeom>
        </p:spPr>
      </p:pic>
    </p:spTree>
    <p:custDataLst>
      <p:tags r:id="rId1"/>
    </p:custDataLst>
    <p:extLst>
      <p:ext uri="{BB962C8B-B14F-4D97-AF65-F5344CB8AC3E}">
        <p14:creationId xmlns:p14="http://schemas.microsoft.com/office/powerpoint/2010/main" val="1552755577"/>
      </p:ext>
    </p:extLst>
  </p:cSld>
  <p:clrMapOvr>
    <a:masterClrMapping/>
  </p:clrMapOvr>
  <mc:AlternateContent xmlns:mc="http://schemas.openxmlformats.org/markup-compatibility/2006" xmlns:p14="http://schemas.microsoft.com/office/powerpoint/2010/main">
    <mc:Choice Requires="p14">
      <p:transition spd="slow" p14:dur="2000" advTm="23429"/>
    </mc:Choice>
    <mc:Fallback xmlns="">
      <p:transition spd="slow" advTm="234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AA815-D844-4A8A-8A23-36401B6FAEB7}"/>
              </a:ext>
            </a:extLst>
          </p:cNvPr>
          <p:cNvSpPr>
            <a:spLocks noGrp="1"/>
          </p:cNvSpPr>
          <p:nvPr>
            <p:ph type="title"/>
          </p:nvPr>
        </p:nvSpPr>
        <p:spPr/>
        <p:txBody>
          <a:bodyPr>
            <a:normAutofit/>
          </a:bodyPr>
          <a:lstStyle/>
          <a:p>
            <a:r>
              <a:rPr lang="nl-NL" sz="5400" dirty="0">
                <a:highlight>
                  <a:srgbClr val="800000"/>
                </a:highlight>
              </a:rPr>
              <a:t>De planning</a:t>
            </a:r>
          </a:p>
        </p:txBody>
      </p:sp>
      <p:sp>
        <p:nvSpPr>
          <p:cNvPr id="3" name="Tijdelijke aanduiding voor inhoud 2">
            <a:extLst>
              <a:ext uri="{FF2B5EF4-FFF2-40B4-BE49-F238E27FC236}">
                <a16:creationId xmlns:a16="http://schemas.microsoft.com/office/drawing/2014/main" id="{497EA3FC-54CF-48F1-BD1D-FBDF4BCBB704}"/>
              </a:ext>
            </a:extLst>
          </p:cNvPr>
          <p:cNvSpPr>
            <a:spLocks noGrp="1"/>
          </p:cNvSpPr>
          <p:nvPr>
            <p:ph idx="1"/>
          </p:nvPr>
        </p:nvSpPr>
        <p:spPr>
          <a:xfrm>
            <a:off x="913795" y="2096064"/>
            <a:ext cx="10353762" cy="4457136"/>
          </a:xfrm>
        </p:spPr>
        <p:txBody>
          <a:bodyPr>
            <a:normAutofit lnSpcReduction="10000"/>
          </a:bodyPr>
          <a:lstStyle/>
          <a:p>
            <a:r>
              <a:rPr lang="nl-NL" sz="3600" dirty="0">
                <a:highlight>
                  <a:srgbClr val="800000"/>
                </a:highlight>
              </a:rPr>
              <a:t>Even herhalen</a:t>
            </a:r>
          </a:p>
          <a:p>
            <a:r>
              <a:rPr lang="nl-NL" sz="3600" dirty="0">
                <a:highlight>
                  <a:srgbClr val="800000"/>
                </a:highlight>
              </a:rPr>
              <a:t>Mythes</a:t>
            </a:r>
          </a:p>
          <a:p>
            <a:r>
              <a:rPr lang="nl-NL" sz="3600" dirty="0">
                <a:highlight>
                  <a:srgbClr val="800000"/>
                </a:highlight>
              </a:rPr>
              <a:t>Wetenschap</a:t>
            </a:r>
          </a:p>
          <a:p>
            <a:r>
              <a:rPr lang="nl-NL" sz="3600" dirty="0">
                <a:highlight>
                  <a:srgbClr val="800000"/>
                </a:highlight>
              </a:rPr>
              <a:t>filosofie</a:t>
            </a:r>
          </a:p>
          <a:p>
            <a:r>
              <a:rPr lang="nl-NL" sz="3600" dirty="0">
                <a:highlight>
                  <a:srgbClr val="800000"/>
                </a:highlight>
              </a:rPr>
              <a:t>Opdrachten</a:t>
            </a:r>
          </a:p>
          <a:p>
            <a:r>
              <a:rPr lang="nl-NL" sz="3600" dirty="0">
                <a:highlight>
                  <a:srgbClr val="800000"/>
                </a:highlight>
              </a:rPr>
              <a:t>Afsluiting</a:t>
            </a:r>
          </a:p>
        </p:txBody>
      </p:sp>
      <p:pic>
        <p:nvPicPr>
          <p:cNvPr id="5" name="Afbeelding 4" descr="Afbeelding met tekst&#10;&#10;Automatisch gegenereerde beschrijving">
            <a:extLst>
              <a:ext uri="{FF2B5EF4-FFF2-40B4-BE49-F238E27FC236}">
                <a16:creationId xmlns:a16="http://schemas.microsoft.com/office/drawing/2014/main" id="{A7688550-EE21-44F3-8FCB-DCA7D3353057}"/>
              </a:ext>
            </a:extLst>
          </p:cNvPr>
          <p:cNvPicPr>
            <a:picLocks noChangeAspect="1"/>
          </p:cNvPicPr>
          <p:nvPr/>
        </p:nvPicPr>
        <p:blipFill rotWithShape="1">
          <a:blip r:embed="rId2">
            <a:extLst>
              <a:ext uri="{28A0092B-C50C-407E-A947-70E740481C1C}">
                <a14:useLocalDpi xmlns:a14="http://schemas.microsoft.com/office/drawing/2010/main" val="0"/>
              </a:ext>
            </a:extLst>
          </a:blip>
          <a:srcRect b="13025"/>
          <a:stretch/>
        </p:blipFill>
        <p:spPr>
          <a:xfrm>
            <a:off x="59183" y="46608"/>
            <a:ext cx="1653815" cy="1649027"/>
          </a:xfrm>
          <a:prstGeom prst="rect">
            <a:avLst/>
          </a:prstGeom>
        </p:spPr>
      </p:pic>
    </p:spTree>
    <p:extLst>
      <p:ext uri="{BB962C8B-B14F-4D97-AF65-F5344CB8AC3E}">
        <p14:creationId xmlns:p14="http://schemas.microsoft.com/office/powerpoint/2010/main" val="3378948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72DDBE-EAFA-40FE-B5D8-8A1E0A92D3D1}"/>
              </a:ext>
            </a:extLst>
          </p:cNvPr>
          <p:cNvSpPr>
            <a:spLocks noGrp="1"/>
          </p:cNvSpPr>
          <p:nvPr>
            <p:ph type="title"/>
          </p:nvPr>
        </p:nvSpPr>
        <p:spPr>
          <a:xfrm>
            <a:off x="913795" y="-118369"/>
            <a:ext cx="10353761" cy="1326321"/>
          </a:xfrm>
        </p:spPr>
        <p:txBody>
          <a:bodyPr>
            <a:normAutofit/>
          </a:bodyPr>
          <a:lstStyle/>
          <a:p>
            <a:r>
              <a:rPr lang="nl-NL" sz="4000" dirty="0">
                <a:highlight>
                  <a:srgbClr val="800000"/>
                </a:highlight>
              </a:rPr>
              <a:t>Even herhalen</a:t>
            </a:r>
          </a:p>
        </p:txBody>
      </p:sp>
      <p:sp>
        <p:nvSpPr>
          <p:cNvPr id="3" name="Tijdelijke aanduiding voor inhoud 2">
            <a:extLst>
              <a:ext uri="{FF2B5EF4-FFF2-40B4-BE49-F238E27FC236}">
                <a16:creationId xmlns:a16="http://schemas.microsoft.com/office/drawing/2014/main" id="{3B903F3B-43F5-4611-B9EA-1B953D0EF9EB}"/>
              </a:ext>
            </a:extLst>
          </p:cNvPr>
          <p:cNvSpPr>
            <a:spLocks noGrp="1"/>
          </p:cNvSpPr>
          <p:nvPr>
            <p:ph idx="1"/>
          </p:nvPr>
        </p:nvSpPr>
        <p:spPr>
          <a:xfrm>
            <a:off x="509283" y="1240057"/>
            <a:ext cx="11682717" cy="5041928"/>
          </a:xfrm>
        </p:spPr>
        <p:txBody>
          <a:bodyPr>
            <a:noAutofit/>
          </a:bodyPr>
          <a:lstStyle/>
          <a:p>
            <a:pPr marL="457200" indent="-457200">
              <a:buFont typeface="+mj-lt"/>
              <a:buAutoNum type="arabicPeriod"/>
            </a:pPr>
            <a:r>
              <a:rPr lang="nl-NL" sz="3800" dirty="0">
                <a:effectLst/>
                <a:highlight>
                  <a:srgbClr val="800000"/>
                </a:highlight>
              </a:rPr>
              <a:t>Wat voor samenleving, periode en in welk tijdvak leefden de klassieke Grieken?</a:t>
            </a:r>
          </a:p>
          <a:p>
            <a:pPr marL="457200" indent="-457200">
              <a:buFont typeface="+mj-lt"/>
              <a:buAutoNum type="arabicPeriod"/>
            </a:pPr>
            <a:r>
              <a:rPr lang="nl-NL" sz="3800" dirty="0">
                <a:effectLst/>
                <a:highlight>
                  <a:srgbClr val="800000"/>
                </a:highlight>
              </a:rPr>
              <a:t>Leg uit dat de Grieken in een </a:t>
            </a:r>
            <a:r>
              <a:rPr lang="nl-NL" sz="3800" b="1" dirty="0" err="1">
                <a:solidFill>
                  <a:srgbClr val="FFFF00"/>
                </a:solidFill>
                <a:effectLst/>
                <a:highlight>
                  <a:srgbClr val="800000"/>
                </a:highlight>
              </a:rPr>
              <a:t>landbouwstedelijke</a:t>
            </a:r>
            <a:r>
              <a:rPr lang="nl-NL" sz="3800" b="1" dirty="0">
                <a:solidFill>
                  <a:srgbClr val="FFFF00"/>
                </a:solidFill>
                <a:effectLst/>
                <a:highlight>
                  <a:srgbClr val="800000"/>
                </a:highlight>
              </a:rPr>
              <a:t> samenleving</a:t>
            </a:r>
            <a:r>
              <a:rPr lang="nl-NL" sz="3800" dirty="0">
                <a:effectLst/>
                <a:highlight>
                  <a:srgbClr val="800000"/>
                </a:highlight>
              </a:rPr>
              <a:t> leefden via het begrip </a:t>
            </a:r>
            <a:r>
              <a:rPr lang="nl-NL" sz="3800" b="1" i="1" dirty="0">
                <a:solidFill>
                  <a:srgbClr val="FFFF00"/>
                </a:solidFill>
                <a:effectLst/>
                <a:highlight>
                  <a:srgbClr val="800000"/>
                </a:highlight>
              </a:rPr>
              <a:t>polis</a:t>
            </a:r>
            <a:r>
              <a:rPr lang="nl-NL" sz="3800" i="1" dirty="0">
                <a:effectLst/>
                <a:highlight>
                  <a:srgbClr val="800000"/>
                </a:highlight>
              </a:rPr>
              <a:t>. </a:t>
            </a:r>
            <a:endParaRPr lang="nl-NL" sz="3800" dirty="0">
              <a:effectLst/>
              <a:highlight>
                <a:srgbClr val="800000"/>
              </a:highlight>
            </a:endParaRPr>
          </a:p>
          <a:p>
            <a:pPr marL="457200" indent="-457200">
              <a:buFont typeface="+mj-lt"/>
              <a:buAutoNum type="arabicPeriod"/>
            </a:pPr>
            <a:r>
              <a:rPr lang="nl-NL" sz="3800" dirty="0">
                <a:effectLst/>
                <a:highlight>
                  <a:srgbClr val="800000"/>
                </a:highlight>
              </a:rPr>
              <a:t>Benoem de zeven kenmerken van een Griekse </a:t>
            </a:r>
            <a:r>
              <a:rPr lang="nl-NL" sz="3800" b="1" dirty="0">
                <a:solidFill>
                  <a:srgbClr val="FFFF00"/>
                </a:solidFill>
                <a:effectLst/>
                <a:highlight>
                  <a:srgbClr val="800000"/>
                </a:highlight>
              </a:rPr>
              <a:t>polis</a:t>
            </a:r>
            <a:r>
              <a:rPr lang="nl-NL" sz="3800" dirty="0">
                <a:effectLst/>
                <a:highlight>
                  <a:srgbClr val="800000"/>
                </a:highlight>
              </a:rPr>
              <a:t>.</a:t>
            </a:r>
          </a:p>
        </p:txBody>
      </p:sp>
      <p:pic>
        <p:nvPicPr>
          <p:cNvPr id="4" name="Afbeelding 3" descr="Afbeelding met tekst&#10;&#10;Automatisch gegenereerde beschrijving">
            <a:extLst>
              <a:ext uri="{FF2B5EF4-FFF2-40B4-BE49-F238E27FC236}">
                <a16:creationId xmlns:a16="http://schemas.microsoft.com/office/drawing/2014/main" id="{93D0DF04-8FFF-4A2E-B4F3-6239AA8D662F}"/>
              </a:ext>
            </a:extLst>
          </p:cNvPr>
          <p:cNvPicPr>
            <a:picLocks noChangeAspect="1"/>
          </p:cNvPicPr>
          <p:nvPr/>
        </p:nvPicPr>
        <p:blipFill rotWithShape="1">
          <a:blip r:embed="rId2">
            <a:extLst>
              <a:ext uri="{28A0092B-C50C-407E-A947-70E740481C1C}">
                <a14:useLocalDpi xmlns:a14="http://schemas.microsoft.com/office/drawing/2010/main" val="0"/>
              </a:ext>
            </a:extLst>
          </a:blip>
          <a:srcRect b="13025"/>
          <a:stretch/>
        </p:blipFill>
        <p:spPr>
          <a:xfrm>
            <a:off x="59184" y="55486"/>
            <a:ext cx="1031165" cy="1028179"/>
          </a:xfrm>
          <a:prstGeom prst="rect">
            <a:avLst/>
          </a:prstGeom>
        </p:spPr>
      </p:pic>
    </p:spTree>
    <p:extLst>
      <p:ext uri="{BB962C8B-B14F-4D97-AF65-F5344CB8AC3E}">
        <p14:creationId xmlns:p14="http://schemas.microsoft.com/office/powerpoint/2010/main" val="1935822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6DC45A-3617-4F67-A31B-301572ABC622}"/>
              </a:ext>
            </a:extLst>
          </p:cNvPr>
          <p:cNvSpPr>
            <a:spLocks noGrp="1"/>
          </p:cNvSpPr>
          <p:nvPr>
            <p:ph type="title"/>
          </p:nvPr>
        </p:nvSpPr>
        <p:spPr>
          <a:xfrm>
            <a:off x="913795" y="174594"/>
            <a:ext cx="10353761" cy="1326321"/>
          </a:xfrm>
        </p:spPr>
        <p:txBody>
          <a:bodyPr/>
          <a:lstStyle/>
          <a:p>
            <a:r>
              <a:rPr lang="nl-NL" dirty="0">
                <a:highlight>
                  <a:srgbClr val="800000"/>
                </a:highlight>
              </a:rPr>
              <a:t>De lesdoelen: na deze les kan je</a:t>
            </a:r>
          </a:p>
        </p:txBody>
      </p:sp>
      <p:sp>
        <p:nvSpPr>
          <p:cNvPr id="3" name="Tijdelijke aanduiding voor inhoud 2">
            <a:extLst>
              <a:ext uri="{FF2B5EF4-FFF2-40B4-BE49-F238E27FC236}">
                <a16:creationId xmlns:a16="http://schemas.microsoft.com/office/drawing/2014/main" id="{C13B31B8-DEB6-4B0A-90B0-01B4528131C7}"/>
              </a:ext>
            </a:extLst>
          </p:cNvPr>
          <p:cNvSpPr>
            <a:spLocks noGrp="1"/>
          </p:cNvSpPr>
          <p:nvPr>
            <p:ph idx="1"/>
          </p:nvPr>
        </p:nvSpPr>
        <p:spPr>
          <a:xfrm>
            <a:off x="913795" y="1589103"/>
            <a:ext cx="10353762" cy="4714043"/>
          </a:xfrm>
        </p:spPr>
        <p:txBody>
          <a:bodyPr>
            <a:normAutofit/>
          </a:bodyPr>
          <a:lstStyle/>
          <a:p>
            <a:endParaRPr lang="nl-NL" sz="4400" dirty="0"/>
          </a:p>
          <a:p>
            <a:endParaRPr lang="nl-NL" sz="3200" dirty="0"/>
          </a:p>
        </p:txBody>
      </p:sp>
      <p:sp>
        <p:nvSpPr>
          <p:cNvPr id="4" name="Tekstvak 3">
            <a:extLst>
              <a:ext uri="{FF2B5EF4-FFF2-40B4-BE49-F238E27FC236}">
                <a16:creationId xmlns:a16="http://schemas.microsoft.com/office/drawing/2014/main" id="{40B3DB7F-C334-4090-B476-6376098C38B9}"/>
              </a:ext>
            </a:extLst>
          </p:cNvPr>
          <p:cNvSpPr txBox="1"/>
          <p:nvPr/>
        </p:nvSpPr>
        <p:spPr>
          <a:xfrm>
            <a:off x="257452" y="2163176"/>
            <a:ext cx="11792505" cy="6613414"/>
          </a:xfrm>
          <a:prstGeom prst="rect">
            <a:avLst/>
          </a:prstGeom>
          <a:noFill/>
        </p:spPr>
        <p:txBody>
          <a:bodyPr wrap="square" rtlCol="0">
            <a:spAutoFit/>
          </a:bodyPr>
          <a:lstStyle/>
          <a:p>
            <a:pPr marL="285750" indent="-285750">
              <a:buFont typeface="Wingdings" panose="05000000000000000000" pitchFamily="2" charset="2"/>
              <a:buChar char="v"/>
            </a:pPr>
            <a:r>
              <a:rPr lang="nl-NL" sz="4000" dirty="0">
                <a:effectLst>
                  <a:outerShdw blurRad="38100" dist="38100" dir="2700000" algn="tl">
                    <a:srgbClr val="000000">
                      <a:alpha val="43137"/>
                    </a:srgbClr>
                  </a:outerShdw>
                </a:effectLst>
                <a:highlight>
                  <a:srgbClr val="800000"/>
                </a:highlight>
              </a:rPr>
              <a:t>Je kunt de </a:t>
            </a:r>
            <a:r>
              <a:rPr lang="nl-NL" sz="4000" b="1" dirty="0">
                <a:solidFill>
                  <a:srgbClr val="FFFF00"/>
                </a:solidFill>
                <a:effectLst>
                  <a:outerShdw blurRad="38100" dist="38100" dir="2700000" algn="tl">
                    <a:srgbClr val="000000">
                      <a:alpha val="43137"/>
                    </a:srgbClr>
                  </a:outerShdw>
                </a:effectLst>
                <a:highlight>
                  <a:srgbClr val="800000"/>
                </a:highlight>
              </a:rPr>
              <a:t>6 kenmerken van mythes </a:t>
            </a:r>
            <a:r>
              <a:rPr lang="nl-NL" sz="4000" dirty="0">
                <a:effectLst>
                  <a:outerShdw blurRad="38100" dist="38100" dir="2700000" algn="tl">
                    <a:srgbClr val="000000">
                      <a:alpha val="43137"/>
                    </a:srgbClr>
                  </a:outerShdw>
                </a:effectLst>
                <a:highlight>
                  <a:srgbClr val="800000"/>
                </a:highlight>
              </a:rPr>
              <a:t>benoemen en herkennen in bestaande mythes. </a:t>
            </a:r>
            <a:br>
              <a:rPr lang="nl-NL" sz="4000" dirty="0">
                <a:effectLst>
                  <a:outerShdw blurRad="38100" dist="38100" dir="2700000" algn="tl">
                    <a:srgbClr val="000000">
                      <a:alpha val="43137"/>
                    </a:srgbClr>
                  </a:outerShdw>
                </a:effectLst>
                <a:highlight>
                  <a:srgbClr val="800000"/>
                </a:highlight>
              </a:rPr>
            </a:br>
            <a:endParaRPr lang="nl-NL" sz="4000" dirty="0">
              <a:effectLst>
                <a:outerShdw blurRad="38100" dist="38100" dir="2700000" algn="tl">
                  <a:srgbClr val="000000">
                    <a:alpha val="43137"/>
                  </a:srgbClr>
                </a:outerShdw>
              </a:effectLst>
              <a:highlight>
                <a:srgbClr val="800000"/>
              </a:highlight>
            </a:endParaRPr>
          </a:p>
          <a:p>
            <a:pPr marL="285750" indent="-285750">
              <a:buFont typeface="Wingdings" panose="05000000000000000000" pitchFamily="2" charset="2"/>
              <a:buChar char="v"/>
            </a:pPr>
            <a:r>
              <a:rPr lang="nl-NL" sz="4000" dirty="0">
                <a:effectLst>
                  <a:outerShdw blurRad="38100" dist="38100" dir="2700000" algn="tl">
                    <a:srgbClr val="000000">
                      <a:alpha val="43137"/>
                    </a:srgbClr>
                  </a:outerShdw>
                </a:effectLst>
                <a:highlight>
                  <a:srgbClr val="800000"/>
                </a:highlight>
              </a:rPr>
              <a:t>Je kunt verschillende Griekse goden noemen en herkennen.</a:t>
            </a:r>
          </a:p>
          <a:p>
            <a:r>
              <a:rPr lang="nl-NL" sz="4000" dirty="0">
                <a:highlight>
                  <a:srgbClr val="800000"/>
                </a:highlight>
              </a:rPr>
              <a:t> </a:t>
            </a:r>
          </a:p>
          <a:p>
            <a:br>
              <a:rPr lang="nl-NL" sz="7200" dirty="0">
                <a:highlight>
                  <a:srgbClr val="800000"/>
                </a:highlight>
              </a:rPr>
            </a:br>
            <a:endParaRPr lang="nl-NL" sz="7200" dirty="0">
              <a:highlight>
                <a:srgbClr val="800000"/>
              </a:highlight>
            </a:endParaRPr>
          </a:p>
          <a:p>
            <a:pPr marL="457200" indent="-457200">
              <a:lnSpc>
                <a:spcPct val="150000"/>
              </a:lnSpc>
              <a:buFont typeface="Wingdings" panose="05000000000000000000" pitchFamily="2" charset="2"/>
              <a:buChar char="v"/>
            </a:pPr>
            <a:endParaRPr lang="nl-NL" dirty="0"/>
          </a:p>
        </p:txBody>
      </p:sp>
      <p:pic>
        <p:nvPicPr>
          <p:cNvPr id="6" name="Afbeelding 5" descr="Afbeelding met tekst&#10;&#10;Automatisch gegenereerde beschrijving">
            <a:extLst>
              <a:ext uri="{FF2B5EF4-FFF2-40B4-BE49-F238E27FC236}">
                <a16:creationId xmlns:a16="http://schemas.microsoft.com/office/drawing/2014/main" id="{51D043B0-AE6B-4488-9D42-B7B4CB7354F9}"/>
              </a:ext>
            </a:extLst>
          </p:cNvPr>
          <p:cNvPicPr>
            <a:picLocks noChangeAspect="1"/>
          </p:cNvPicPr>
          <p:nvPr/>
        </p:nvPicPr>
        <p:blipFill rotWithShape="1">
          <a:blip r:embed="rId3">
            <a:extLst>
              <a:ext uri="{28A0092B-C50C-407E-A947-70E740481C1C}">
                <a14:useLocalDpi xmlns:a14="http://schemas.microsoft.com/office/drawing/2010/main" val="0"/>
              </a:ext>
            </a:extLst>
          </a:blip>
          <a:srcRect b="13025"/>
          <a:stretch/>
        </p:blipFill>
        <p:spPr>
          <a:xfrm>
            <a:off x="59184" y="46608"/>
            <a:ext cx="1458530" cy="1454307"/>
          </a:xfrm>
          <a:prstGeom prst="rect">
            <a:avLst/>
          </a:prstGeom>
        </p:spPr>
      </p:pic>
    </p:spTree>
    <p:custDataLst>
      <p:tags r:id="rId1"/>
    </p:custDataLst>
    <p:extLst>
      <p:ext uri="{BB962C8B-B14F-4D97-AF65-F5344CB8AC3E}">
        <p14:creationId xmlns:p14="http://schemas.microsoft.com/office/powerpoint/2010/main" val="2029217645"/>
      </p:ext>
    </p:extLst>
  </p:cSld>
  <p:clrMapOvr>
    <a:masterClrMapping/>
  </p:clrMapOvr>
  <mc:AlternateContent xmlns:mc="http://schemas.openxmlformats.org/markup-compatibility/2006" xmlns:p14="http://schemas.microsoft.com/office/powerpoint/2010/main">
    <mc:Choice Requires="p14">
      <p:transition spd="slow" p14:dur="2000" advTm="23429"/>
    </mc:Choice>
    <mc:Fallback xmlns="">
      <p:transition spd="slow" advTm="234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289D33-0013-441D-97FB-D62D3260F1AD}"/>
              </a:ext>
            </a:extLst>
          </p:cNvPr>
          <p:cNvSpPr>
            <a:spLocks noGrp="1"/>
          </p:cNvSpPr>
          <p:nvPr>
            <p:ph type="title"/>
          </p:nvPr>
        </p:nvSpPr>
        <p:spPr/>
        <p:txBody>
          <a:bodyPr/>
          <a:lstStyle/>
          <a:p>
            <a:r>
              <a:rPr lang="nl-NL" dirty="0">
                <a:highlight>
                  <a:srgbClr val="800000"/>
                </a:highlight>
              </a:rPr>
              <a:t>Hoofdstuk 2: </a:t>
            </a:r>
            <a:r>
              <a:rPr lang="nl-NL" i="1" dirty="0">
                <a:highlight>
                  <a:srgbClr val="800000"/>
                </a:highlight>
              </a:rPr>
              <a:t>de Grieken</a:t>
            </a:r>
          </a:p>
        </p:txBody>
      </p:sp>
      <p:sp>
        <p:nvSpPr>
          <p:cNvPr id="3" name="Tijdelijke aanduiding voor inhoud 2">
            <a:extLst>
              <a:ext uri="{FF2B5EF4-FFF2-40B4-BE49-F238E27FC236}">
                <a16:creationId xmlns:a16="http://schemas.microsoft.com/office/drawing/2014/main" id="{7D1F88C3-1F77-4E2F-9112-1D6261B8BD0F}"/>
              </a:ext>
            </a:extLst>
          </p:cNvPr>
          <p:cNvSpPr>
            <a:spLocks noGrp="1"/>
          </p:cNvSpPr>
          <p:nvPr>
            <p:ph idx="1"/>
          </p:nvPr>
        </p:nvSpPr>
        <p:spPr>
          <a:xfrm>
            <a:off x="3177309" y="2096064"/>
            <a:ext cx="8700655" cy="4450510"/>
          </a:xfrm>
        </p:spPr>
        <p:txBody>
          <a:bodyPr>
            <a:normAutofit/>
          </a:bodyPr>
          <a:lstStyle/>
          <a:p>
            <a:r>
              <a:rPr lang="nl-NL" sz="3600" dirty="0"/>
              <a:t>Periode: de (klassieke) Oudheid.</a:t>
            </a:r>
          </a:p>
          <a:p>
            <a:r>
              <a:rPr lang="nl-NL" sz="3600" dirty="0"/>
              <a:t>Tijdvak: </a:t>
            </a:r>
            <a:r>
              <a:rPr lang="nl-NL" sz="3600" i="1" dirty="0"/>
              <a:t>Grieken en Romeinen.</a:t>
            </a:r>
            <a:endParaRPr lang="nl-NL" sz="3600" dirty="0"/>
          </a:p>
          <a:p>
            <a:r>
              <a:rPr lang="nl-NL" sz="3600" dirty="0"/>
              <a:t>3000 voor Christus – 500 na Christus.</a:t>
            </a:r>
          </a:p>
          <a:p>
            <a:r>
              <a:rPr lang="nl-NL" sz="3600" b="1" dirty="0">
                <a:solidFill>
                  <a:srgbClr val="FFFF00"/>
                </a:solidFill>
              </a:rPr>
              <a:t>Landbouwstedelijke samenlevingen</a:t>
            </a:r>
            <a:r>
              <a:rPr lang="nl-NL" sz="3200" dirty="0"/>
              <a:t>.</a:t>
            </a:r>
          </a:p>
        </p:txBody>
      </p:sp>
      <p:pic>
        <p:nvPicPr>
          <p:cNvPr id="6" name="Afbeelding 5" descr="Afbeelding met tekst&#10;&#10;Automatisch gegenereerde beschrijving">
            <a:extLst>
              <a:ext uri="{FF2B5EF4-FFF2-40B4-BE49-F238E27FC236}">
                <a16:creationId xmlns:a16="http://schemas.microsoft.com/office/drawing/2014/main" id="{73257EF9-F032-41B6-BF55-40BF947C40C7}"/>
              </a:ext>
            </a:extLst>
          </p:cNvPr>
          <p:cNvPicPr>
            <a:picLocks noChangeAspect="1"/>
          </p:cNvPicPr>
          <p:nvPr/>
        </p:nvPicPr>
        <p:blipFill rotWithShape="1">
          <a:blip r:embed="rId2">
            <a:extLst>
              <a:ext uri="{28A0092B-C50C-407E-A947-70E740481C1C}">
                <a14:useLocalDpi xmlns:a14="http://schemas.microsoft.com/office/drawing/2010/main" val="0"/>
              </a:ext>
            </a:extLst>
          </a:blip>
          <a:srcRect b="13025"/>
          <a:stretch/>
        </p:blipFill>
        <p:spPr>
          <a:xfrm>
            <a:off x="121327" y="1958290"/>
            <a:ext cx="2963094" cy="2954515"/>
          </a:xfrm>
          <a:prstGeom prst="rect">
            <a:avLst/>
          </a:prstGeom>
        </p:spPr>
      </p:pic>
    </p:spTree>
    <p:extLst>
      <p:ext uri="{BB962C8B-B14F-4D97-AF65-F5344CB8AC3E}">
        <p14:creationId xmlns:p14="http://schemas.microsoft.com/office/powerpoint/2010/main" val="2521227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059F83-4426-41E6-8A66-6ED56B5895AB}"/>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0827E46F-49ED-4A1C-9195-C1341F9BBC80}"/>
              </a:ext>
            </a:extLst>
          </p:cNvPr>
          <p:cNvSpPr>
            <a:spLocks noGrp="1"/>
          </p:cNvSpPr>
          <p:nvPr>
            <p:ph idx="1"/>
          </p:nvPr>
        </p:nvSpPr>
        <p:spPr>
          <a:xfrm>
            <a:off x="5060271" y="4801640"/>
            <a:ext cx="6207285" cy="1679285"/>
          </a:xfrm>
        </p:spPr>
        <p:txBody>
          <a:bodyPr>
            <a:normAutofit/>
          </a:bodyPr>
          <a:lstStyle/>
          <a:p>
            <a:r>
              <a:rPr lang="nl-NL" sz="4000" dirty="0">
                <a:highlight>
                  <a:srgbClr val="800000"/>
                </a:highlight>
              </a:rPr>
              <a:t>Griekse mythologie in spellen en films:</a:t>
            </a:r>
          </a:p>
        </p:txBody>
      </p:sp>
      <p:pic>
        <p:nvPicPr>
          <p:cNvPr id="4098" name="Picture 2" descr="Why God Of War III is my least favourite sequel – Reader&amp;#39;s Feature | Metro  News">
            <a:extLst>
              <a:ext uri="{FF2B5EF4-FFF2-40B4-BE49-F238E27FC236}">
                <a16:creationId xmlns:a16="http://schemas.microsoft.com/office/drawing/2014/main" id="{59BFB5B7-BB70-4EE1-81FA-5D79F59EBB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24" r="28786"/>
          <a:stretch/>
        </p:blipFill>
        <p:spPr bwMode="auto">
          <a:xfrm>
            <a:off x="0" y="50007"/>
            <a:ext cx="2889165" cy="371738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ssassin&amp;#39;s Creed: Odyssey - PS4 | Games | bol.com">
            <a:extLst>
              <a:ext uri="{FF2B5EF4-FFF2-40B4-BE49-F238E27FC236}">
                <a16:creationId xmlns:a16="http://schemas.microsoft.com/office/drawing/2014/main" id="{C2754AF3-4D12-43B1-B09B-09A150863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5447" y="-30531"/>
            <a:ext cx="3361828" cy="406701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Percy Jackson: Sea of Monsters - Pathé Thuis">
            <a:extLst>
              <a:ext uri="{FF2B5EF4-FFF2-40B4-BE49-F238E27FC236}">
                <a16:creationId xmlns:a16="http://schemas.microsoft.com/office/drawing/2014/main" id="{AF75C10E-33BB-4E9A-A8C4-B32BF0A608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7275" y="-5112"/>
            <a:ext cx="2841750" cy="40416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lood of Zeus (TV Series 2020– ) - IMDb">
            <a:extLst>
              <a:ext uri="{FF2B5EF4-FFF2-40B4-BE49-F238E27FC236}">
                <a16:creationId xmlns:a16="http://schemas.microsoft.com/office/drawing/2014/main" id="{917DDBAB-A5AE-4FD2-BFFC-3410389888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8361" y="118218"/>
            <a:ext cx="3045783" cy="3807230"/>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8FFF1A00-C822-4756-9A99-5030DD8B88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900" y="4061942"/>
            <a:ext cx="3354025" cy="2628830"/>
          </a:xfrm>
          <a:prstGeom prst="rect">
            <a:avLst/>
          </a:prstGeom>
        </p:spPr>
      </p:pic>
    </p:spTree>
    <p:extLst>
      <p:ext uri="{BB962C8B-B14F-4D97-AF65-F5344CB8AC3E}">
        <p14:creationId xmlns:p14="http://schemas.microsoft.com/office/powerpoint/2010/main" val="2614491523"/>
      </p:ext>
    </p:extLst>
  </p:cSld>
  <p:clrMapOvr>
    <a:masterClrMapping/>
  </p:clrMapOvr>
  <mc:AlternateContent xmlns:mc="http://schemas.openxmlformats.org/markup-compatibility/2006" xmlns:p14="http://schemas.microsoft.com/office/powerpoint/2010/main">
    <mc:Choice Requires="p14">
      <p:transition spd="slow" p14:dur="2000" advTm="24321"/>
    </mc:Choice>
    <mc:Fallback xmlns="">
      <p:transition spd="slow" advTm="2432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2667E78-3041-42E6-A0F2-F72364F66F02}"/>
              </a:ext>
            </a:extLst>
          </p:cNvPr>
          <p:cNvSpPr>
            <a:spLocks noGrp="1"/>
          </p:cNvSpPr>
          <p:nvPr>
            <p:ph idx="1"/>
          </p:nvPr>
        </p:nvSpPr>
        <p:spPr>
          <a:xfrm>
            <a:off x="7824682" y="914399"/>
            <a:ext cx="4367815" cy="5576977"/>
          </a:xfrm>
        </p:spPr>
        <p:txBody>
          <a:bodyPr>
            <a:normAutofit/>
          </a:bodyPr>
          <a:lstStyle/>
          <a:p>
            <a:pPr marL="457200" indent="-457200">
              <a:buFont typeface="+mj-lt"/>
              <a:buAutoNum type="arabicPeriod"/>
            </a:pPr>
            <a:r>
              <a:rPr lang="nl-NL" sz="2400" dirty="0">
                <a:highlight>
                  <a:srgbClr val="800000"/>
                </a:highlight>
                <a:latin typeface="Arial" panose="020B0604020202020204" pitchFamily="34" charset="0"/>
                <a:cs typeface="Arial" panose="020B0604020202020204" pitchFamily="34" charset="0"/>
              </a:rPr>
              <a:t>Zoek waar jouw god de god van is.</a:t>
            </a:r>
          </a:p>
          <a:p>
            <a:pPr marL="457200" indent="-457200">
              <a:buFont typeface="+mj-lt"/>
              <a:buAutoNum type="arabicPeriod"/>
            </a:pPr>
            <a:r>
              <a:rPr lang="nl-NL" sz="2400" dirty="0">
                <a:highlight>
                  <a:srgbClr val="800000"/>
                </a:highlight>
                <a:latin typeface="Arial" panose="020B0604020202020204" pitchFamily="34" charset="0"/>
                <a:cs typeface="Arial" panose="020B0604020202020204" pitchFamily="34" charset="0"/>
              </a:rPr>
              <a:t>Benoem minimaal 2 uiterlijke kenmerken van de god, waar je hem/haar aan herkent.</a:t>
            </a:r>
          </a:p>
          <a:p>
            <a:pPr marL="457200" indent="-457200">
              <a:buFont typeface="+mj-lt"/>
              <a:buAutoNum type="arabicPeriod"/>
            </a:pPr>
            <a:r>
              <a:rPr lang="nl-NL" sz="2400" dirty="0">
                <a:highlight>
                  <a:srgbClr val="800000"/>
                </a:highlight>
                <a:latin typeface="Arial" panose="020B0604020202020204" pitchFamily="34" charset="0"/>
                <a:cs typeface="Arial" panose="020B0604020202020204" pitchFamily="34" charset="0"/>
              </a:rPr>
              <a:t>Verzin een kort verhaal over de god(in) of zoek een bekend verhaal over de god(in) op internet</a:t>
            </a:r>
            <a:r>
              <a:rPr lang="nl-NL" sz="2400" dirty="0">
                <a:highlight>
                  <a:srgbClr val="800000"/>
                </a:highlight>
              </a:rPr>
              <a:t>.</a:t>
            </a:r>
          </a:p>
        </p:txBody>
      </p:sp>
      <p:pic>
        <p:nvPicPr>
          <p:cNvPr id="2050" name="Picture 2" descr="Pantheon Van Oude Griekse Goden, Mythologie Reeks Karakters Met Namen  Vlakke Vectorillustratie Op Wit Vector Illustratie - Illustration of  cijfer, eeuwigheid: 123443479">
            <a:extLst>
              <a:ext uri="{FF2B5EF4-FFF2-40B4-BE49-F238E27FC236}">
                <a16:creationId xmlns:a16="http://schemas.microsoft.com/office/drawing/2014/main" id="{331242D1-5AB0-47FD-A492-D0F2BDB988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603" b="8789"/>
          <a:stretch/>
        </p:blipFill>
        <p:spPr bwMode="auto">
          <a:xfrm>
            <a:off x="-1" y="275948"/>
            <a:ext cx="7803473" cy="6215429"/>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2">
            <a:extLst>
              <a:ext uri="{FF2B5EF4-FFF2-40B4-BE49-F238E27FC236}">
                <a16:creationId xmlns:a16="http://schemas.microsoft.com/office/drawing/2014/main" id="{6AF21FAA-5C28-4E60-A341-D2CAB38859A9}"/>
              </a:ext>
            </a:extLst>
          </p:cNvPr>
          <p:cNvSpPr txBox="1">
            <a:spLocks/>
          </p:cNvSpPr>
          <p:nvPr/>
        </p:nvSpPr>
        <p:spPr>
          <a:xfrm>
            <a:off x="107845" y="677116"/>
            <a:ext cx="8050733" cy="599001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457200" indent="-457200">
              <a:buFont typeface="+mj-lt"/>
              <a:buAutoNum type="arabicPeriod"/>
            </a:pPr>
            <a:endParaRPr lang="nl-NL" dirty="0"/>
          </a:p>
        </p:txBody>
      </p:sp>
      <p:sp>
        <p:nvSpPr>
          <p:cNvPr id="4" name="Tekstvak 3">
            <a:extLst>
              <a:ext uri="{FF2B5EF4-FFF2-40B4-BE49-F238E27FC236}">
                <a16:creationId xmlns:a16="http://schemas.microsoft.com/office/drawing/2014/main" id="{08CD5167-A8C7-4D4C-9028-0A157221BC31}"/>
              </a:ext>
            </a:extLst>
          </p:cNvPr>
          <p:cNvSpPr txBox="1"/>
          <p:nvPr/>
        </p:nvSpPr>
        <p:spPr>
          <a:xfrm>
            <a:off x="277018" y="-22194"/>
            <a:ext cx="7695627" cy="6986528"/>
          </a:xfrm>
          <a:prstGeom prst="rect">
            <a:avLst/>
          </a:prstGeom>
          <a:noFill/>
        </p:spPr>
        <p:txBody>
          <a:bodyPr wrap="square" rtlCol="0">
            <a:spAutoFit/>
          </a:bodyPr>
          <a:lstStyle/>
          <a:p>
            <a:r>
              <a:rPr lang="nl-NL" sz="2800" dirty="0">
                <a:highlight>
                  <a:srgbClr val="800000"/>
                </a:highlight>
              </a:rPr>
              <a:t>	1 		 	2 		    3 		   4 		  5 		  6</a:t>
            </a:r>
          </a:p>
          <a:p>
            <a:endParaRPr lang="nl-NL" sz="2800" dirty="0">
              <a:highlight>
                <a:srgbClr val="800000"/>
              </a:highlight>
            </a:endParaRPr>
          </a:p>
          <a:p>
            <a:endParaRPr lang="nl-NL" sz="2800" dirty="0">
              <a:highlight>
                <a:srgbClr val="800000"/>
              </a:highlight>
            </a:endParaRPr>
          </a:p>
          <a:p>
            <a:endParaRPr lang="nl-NL" sz="2800" dirty="0">
              <a:highlight>
                <a:srgbClr val="800000"/>
              </a:highlight>
            </a:endParaRPr>
          </a:p>
          <a:p>
            <a:endParaRPr lang="nl-NL" sz="2800" dirty="0">
              <a:highlight>
                <a:srgbClr val="800000"/>
              </a:highlight>
            </a:endParaRPr>
          </a:p>
          <a:p>
            <a:endParaRPr lang="nl-NL" sz="2800" dirty="0">
              <a:highlight>
                <a:srgbClr val="800000"/>
              </a:highlight>
            </a:endParaRPr>
          </a:p>
          <a:p>
            <a:endParaRPr lang="nl-NL" sz="2800" dirty="0">
              <a:highlight>
                <a:srgbClr val="800000"/>
              </a:highlight>
            </a:endParaRPr>
          </a:p>
          <a:p>
            <a:endParaRPr lang="nl-NL" sz="2800" dirty="0">
              <a:highlight>
                <a:srgbClr val="800000"/>
              </a:highlight>
            </a:endParaRPr>
          </a:p>
          <a:p>
            <a:endParaRPr lang="nl-NL" sz="2800" dirty="0">
              <a:highlight>
                <a:srgbClr val="800000"/>
              </a:highlight>
            </a:endParaRPr>
          </a:p>
          <a:p>
            <a:endParaRPr lang="nl-NL" sz="2800" dirty="0">
              <a:highlight>
                <a:srgbClr val="800000"/>
              </a:highlight>
            </a:endParaRPr>
          </a:p>
          <a:p>
            <a:endParaRPr lang="nl-NL" sz="2800" dirty="0">
              <a:highlight>
                <a:srgbClr val="800000"/>
              </a:highlight>
            </a:endParaRPr>
          </a:p>
          <a:p>
            <a:endParaRPr lang="nl-NL" sz="2800" dirty="0">
              <a:highlight>
                <a:srgbClr val="800000"/>
              </a:highlight>
            </a:endParaRPr>
          </a:p>
          <a:p>
            <a:endParaRPr lang="nl-NL" sz="2800" dirty="0">
              <a:highlight>
                <a:srgbClr val="800000"/>
              </a:highlight>
            </a:endParaRPr>
          </a:p>
          <a:p>
            <a:endParaRPr lang="nl-NL" sz="2800" dirty="0">
              <a:highlight>
                <a:srgbClr val="800000"/>
              </a:highlight>
            </a:endParaRPr>
          </a:p>
          <a:p>
            <a:endParaRPr lang="nl-NL" sz="2800" dirty="0">
              <a:highlight>
                <a:srgbClr val="800000"/>
              </a:highlight>
            </a:endParaRPr>
          </a:p>
          <a:p>
            <a:r>
              <a:rPr lang="nl-NL" sz="2800" dirty="0">
                <a:highlight>
                  <a:srgbClr val="800000"/>
                </a:highlight>
              </a:rPr>
              <a:t>       7 		     8		    9 		10 	   11		 12</a:t>
            </a:r>
          </a:p>
        </p:txBody>
      </p:sp>
    </p:spTree>
    <p:extLst>
      <p:ext uri="{BB962C8B-B14F-4D97-AF65-F5344CB8AC3E}">
        <p14:creationId xmlns:p14="http://schemas.microsoft.com/office/powerpoint/2010/main" val="380986554"/>
      </p:ext>
    </p:extLst>
  </p:cSld>
  <p:clrMapOvr>
    <a:masterClrMapping/>
  </p:clrMapOvr>
  <mc:AlternateContent xmlns:mc="http://schemas.openxmlformats.org/markup-compatibility/2006" xmlns:p14="http://schemas.microsoft.com/office/powerpoint/2010/main">
    <mc:Choice Requires="p14">
      <p:transition spd="slow" p14:dur="2000" advTm="98639"/>
    </mc:Choice>
    <mc:Fallback xmlns="">
      <p:transition spd="slow" advTm="9863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48B1E5-0156-4758-852A-4A9079B5AA32}"/>
              </a:ext>
            </a:extLst>
          </p:cNvPr>
          <p:cNvSpPr>
            <a:spLocks noGrp="1"/>
          </p:cNvSpPr>
          <p:nvPr>
            <p:ph type="title"/>
          </p:nvPr>
        </p:nvSpPr>
        <p:spPr/>
        <p:txBody>
          <a:bodyPr>
            <a:normAutofit/>
          </a:bodyPr>
          <a:lstStyle/>
          <a:p>
            <a:r>
              <a:rPr lang="nl-NL" sz="4400" dirty="0">
                <a:highlight>
                  <a:srgbClr val="800000"/>
                </a:highlight>
              </a:rPr>
              <a:t>Kenmerken van Griekse mythen</a:t>
            </a:r>
          </a:p>
        </p:txBody>
      </p:sp>
      <p:sp>
        <p:nvSpPr>
          <p:cNvPr id="3" name="Tijdelijke aanduiding voor inhoud 2">
            <a:extLst>
              <a:ext uri="{FF2B5EF4-FFF2-40B4-BE49-F238E27FC236}">
                <a16:creationId xmlns:a16="http://schemas.microsoft.com/office/drawing/2014/main" id="{5B348E5E-6C5F-4630-8D3B-D0A6B1D6FCAC}"/>
              </a:ext>
            </a:extLst>
          </p:cNvPr>
          <p:cNvSpPr>
            <a:spLocks noGrp="1"/>
          </p:cNvSpPr>
          <p:nvPr>
            <p:ph idx="1"/>
          </p:nvPr>
        </p:nvSpPr>
        <p:spPr>
          <a:xfrm>
            <a:off x="639192" y="2048439"/>
            <a:ext cx="11009365" cy="4370116"/>
          </a:xfrm>
        </p:spPr>
        <p:txBody>
          <a:bodyPr>
            <a:normAutofit fontScale="92500" lnSpcReduction="10000"/>
          </a:bodyPr>
          <a:lstStyle/>
          <a:p>
            <a:pPr marL="514350" indent="-514350">
              <a:buFont typeface="+mj-lt"/>
              <a:buAutoNum type="arabicPeriod"/>
            </a:pPr>
            <a:r>
              <a:rPr lang="nl-NL" sz="3200" b="1" dirty="0">
                <a:solidFill>
                  <a:srgbClr val="FFFF00"/>
                </a:solidFill>
              </a:rPr>
              <a:t>Polytheïsme</a:t>
            </a:r>
            <a:r>
              <a:rPr lang="nl-NL" sz="3200" dirty="0"/>
              <a:t>; meerdere goden</a:t>
            </a:r>
          </a:p>
          <a:p>
            <a:pPr marL="514350" indent="-514350">
              <a:buFont typeface="+mj-lt"/>
              <a:buAutoNum type="arabicPeriod"/>
            </a:pPr>
            <a:r>
              <a:rPr lang="nl-NL" sz="3200" b="1" dirty="0">
                <a:solidFill>
                  <a:srgbClr val="FFFF00"/>
                </a:solidFill>
              </a:rPr>
              <a:t>Natuurgoden</a:t>
            </a:r>
            <a:r>
              <a:rPr lang="nl-NL" sz="3200" dirty="0"/>
              <a:t>; Poseidon (god van de zee)</a:t>
            </a:r>
          </a:p>
          <a:p>
            <a:pPr marL="514350" indent="-514350">
              <a:buFont typeface="+mj-lt"/>
              <a:buAutoNum type="arabicPeriod"/>
            </a:pPr>
            <a:r>
              <a:rPr lang="nl-NL" sz="3200" dirty="0"/>
              <a:t>Godsdienst en </a:t>
            </a:r>
            <a:r>
              <a:rPr lang="nl-NL" sz="3200" b="1" dirty="0">
                <a:solidFill>
                  <a:srgbClr val="FFFF00"/>
                </a:solidFill>
              </a:rPr>
              <a:t>mythes</a:t>
            </a:r>
            <a:r>
              <a:rPr lang="nl-NL" sz="3200" dirty="0"/>
              <a:t> om het onverklaarbare te verklaren.</a:t>
            </a:r>
          </a:p>
          <a:p>
            <a:pPr marL="514350" indent="-514350">
              <a:buFont typeface="+mj-lt"/>
              <a:buAutoNum type="arabicPeriod"/>
            </a:pPr>
            <a:r>
              <a:rPr lang="nl-NL" sz="3200" b="1" dirty="0">
                <a:solidFill>
                  <a:srgbClr val="FFFF00"/>
                </a:solidFill>
              </a:rPr>
              <a:t>Mythen</a:t>
            </a:r>
            <a:r>
              <a:rPr lang="nl-NL" sz="3200" dirty="0"/>
              <a:t>; de verhalen over de goden</a:t>
            </a:r>
          </a:p>
          <a:p>
            <a:pPr marL="514350" indent="-514350">
              <a:buFont typeface="+mj-lt"/>
              <a:buAutoNum type="arabicPeriod"/>
            </a:pPr>
            <a:r>
              <a:rPr lang="nl-NL" sz="3200" dirty="0"/>
              <a:t>Goden vaak in de vorm van mensen, maar </a:t>
            </a:r>
            <a:r>
              <a:rPr lang="nl-NL" sz="3200" b="1" dirty="0">
                <a:solidFill>
                  <a:srgbClr val="FFFF00"/>
                </a:solidFill>
              </a:rPr>
              <a:t>perfect</a:t>
            </a:r>
            <a:r>
              <a:rPr lang="nl-NL" sz="3200" dirty="0"/>
              <a:t>!</a:t>
            </a:r>
          </a:p>
          <a:p>
            <a:pPr marL="514350" indent="-514350">
              <a:buFont typeface="+mj-lt"/>
              <a:buAutoNum type="arabicPeriod"/>
            </a:pPr>
            <a:r>
              <a:rPr lang="nl-NL" sz="3200" dirty="0"/>
              <a:t>De mensen als amusement voor de goden; marionetten.</a:t>
            </a:r>
          </a:p>
        </p:txBody>
      </p:sp>
      <p:pic>
        <p:nvPicPr>
          <p:cNvPr id="4" name="Afbeelding 3" descr="Afbeelding met tekst&#10;&#10;Automatisch gegenereerde beschrijving">
            <a:extLst>
              <a:ext uri="{FF2B5EF4-FFF2-40B4-BE49-F238E27FC236}">
                <a16:creationId xmlns:a16="http://schemas.microsoft.com/office/drawing/2014/main" id="{6A0F0A72-DF89-40E0-A3BA-DEA44CF465EF}"/>
              </a:ext>
            </a:extLst>
          </p:cNvPr>
          <p:cNvPicPr>
            <a:picLocks noChangeAspect="1"/>
          </p:cNvPicPr>
          <p:nvPr/>
        </p:nvPicPr>
        <p:blipFill rotWithShape="1">
          <a:blip r:embed="rId3">
            <a:extLst>
              <a:ext uri="{28A0092B-C50C-407E-A947-70E740481C1C}">
                <a14:useLocalDpi xmlns:a14="http://schemas.microsoft.com/office/drawing/2010/main" val="0"/>
              </a:ext>
            </a:extLst>
          </a:blip>
          <a:srcRect b="13025"/>
          <a:stretch/>
        </p:blipFill>
        <p:spPr>
          <a:xfrm>
            <a:off x="59184" y="64364"/>
            <a:ext cx="1031165" cy="1028179"/>
          </a:xfrm>
          <a:prstGeom prst="rect">
            <a:avLst/>
          </a:prstGeom>
        </p:spPr>
      </p:pic>
    </p:spTree>
    <p:custDataLst>
      <p:tags r:id="rId1"/>
    </p:custDataLst>
    <p:extLst>
      <p:ext uri="{BB962C8B-B14F-4D97-AF65-F5344CB8AC3E}">
        <p14:creationId xmlns:p14="http://schemas.microsoft.com/office/powerpoint/2010/main" val="1364561159"/>
      </p:ext>
    </p:extLst>
  </p:cSld>
  <p:clrMapOvr>
    <a:masterClrMapping/>
  </p:clrMapOvr>
  <mc:AlternateContent xmlns:mc="http://schemas.openxmlformats.org/markup-compatibility/2006" xmlns:p14="http://schemas.microsoft.com/office/powerpoint/2010/main">
    <mc:Choice Requires="p14">
      <p:transition spd="slow" p14:dur="2000" advTm="134399"/>
    </mc:Choice>
    <mc:Fallback xmlns="">
      <p:transition spd="slow" advTm="1343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8B7666-A90E-48B1-A8EE-311B643854BA}"/>
              </a:ext>
            </a:extLst>
          </p:cNvPr>
          <p:cNvSpPr>
            <a:spLocks noGrp="1"/>
          </p:cNvSpPr>
          <p:nvPr>
            <p:ph type="title"/>
          </p:nvPr>
        </p:nvSpPr>
        <p:spPr>
          <a:xfrm>
            <a:off x="914357" y="26229"/>
            <a:ext cx="10353761" cy="1326321"/>
          </a:xfrm>
        </p:spPr>
        <p:txBody>
          <a:bodyPr/>
          <a:lstStyle/>
          <a:p>
            <a:r>
              <a:rPr lang="nl-NL" dirty="0">
                <a:highlight>
                  <a:srgbClr val="800000"/>
                </a:highlight>
              </a:rPr>
              <a:t>Bekijk het filmpje en noteer kenmerken van Griekse mythologie</a:t>
            </a:r>
          </a:p>
        </p:txBody>
      </p:sp>
      <p:sp>
        <p:nvSpPr>
          <p:cNvPr id="5" name="Titel 1">
            <a:extLst>
              <a:ext uri="{FF2B5EF4-FFF2-40B4-BE49-F238E27FC236}">
                <a16:creationId xmlns:a16="http://schemas.microsoft.com/office/drawing/2014/main" id="{C2F6C3F7-DFCD-4A80-92EA-465ABD62514E}"/>
              </a:ext>
            </a:extLst>
          </p:cNvPr>
          <p:cNvSpPr txBox="1">
            <a:spLocks/>
          </p:cNvSpPr>
          <p:nvPr/>
        </p:nvSpPr>
        <p:spPr>
          <a:xfrm>
            <a:off x="1090349" y="5531679"/>
            <a:ext cx="10353761"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nl-NL" sz="3200" dirty="0"/>
              <a:t>https://www.youtube.com/watch?v=RhaepLsP5eg</a:t>
            </a:r>
          </a:p>
        </p:txBody>
      </p:sp>
      <p:pic>
        <p:nvPicPr>
          <p:cNvPr id="6" name="Afbeelding 5" descr="Afbeelding met tekst&#10;&#10;Automatisch gegenereerde beschrijving">
            <a:extLst>
              <a:ext uri="{FF2B5EF4-FFF2-40B4-BE49-F238E27FC236}">
                <a16:creationId xmlns:a16="http://schemas.microsoft.com/office/drawing/2014/main" id="{2B90F42F-F6FC-4949-91DA-C34682D1FDFB}"/>
              </a:ext>
            </a:extLst>
          </p:cNvPr>
          <p:cNvPicPr>
            <a:picLocks noChangeAspect="1"/>
          </p:cNvPicPr>
          <p:nvPr/>
        </p:nvPicPr>
        <p:blipFill rotWithShape="1">
          <a:blip r:embed="rId3">
            <a:extLst>
              <a:ext uri="{28A0092B-C50C-407E-A947-70E740481C1C}">
                <a14:useLocalDpi xmlns:a14="http://schemas.microsoft.com/office/drawing/2010/main" val="0"/>
              </a:ext>
            </a:extLst>
          </a:blip>
          <a:srcRect b="13025"/>
          <a:stretch/>
        </p:blipFill>
        <p:spPr>
          <a:xfrm>
            <a:off x="59184" y="55486"/>
            <a:ext cx="1031165" cy="1028179"/>
          </a:xfrm>
          <a:prstGeom prst="rect">
            <a:avLst/>
          </a:prstGeom>
        </p:spPr>
      </p:pic>
      <p:pic>
        <p:nvPicPr>
          <p:cNvPr id="10" name="Afbeelding 9">
            <a:extLst>
              <a:ext uri="{FF2B5EF4-FFF2-40B4-BE49-F238E27FC236}">
                <a16:creationId xmlns:a16="http://schemas.microsoft.com/office/drawing/2014/main" id="{9CD5113D-445D-48C4-8EF0-048C6880E6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7102" y="1352550"/>
            <a:ext cx="7071377" cy="4136615"/>
          </a:xfrm>
          <a:prstGeom prst="rect">
            <a:avLst/>
          </a:prstGeom>
        </p:spPr>
      </p:pic>
    </p:spTree>
    <p:custDataLst>
      <p:tags r:id="rId1"/>
    </p:custDataLst>
    <p:extLst>
      <p:ext uri="{BB962C8B-B14F-4D97-AF65-F5344CB8AC3E}">
        <p14:creationId xmlns:p14="http://schemas.microsoft.com/office/powerpoint/2010/main" val="3814071975"/>
      </p:ext>
    </p:extLst>
  </p:cSld>
  <p:clrMapOvr>
    <a:masterClrMapping/>
  </p:clrMapOvr>
  <mc:AlternateContent xmlns:mc="http://schemas.openxmlformats.org/markup-compatibility/2006" xmlns:p14="http://schemas.microsoft.com/office/powerpoint/2010/main">
    <mc:Choice Requires="p14">
      <p:transition spd="slow" p14:dur="2000" advTm="19212"/>
    </mc:Choice>
    <mc:Fallback xmlns="">
      <p:transition spd="slow" advTm="19212"/>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0.6"/>
</p:tagLst>
</file>

<file path=ppt/tags/tag2.xml><?xml version="1.0" encoding="utf-8"?>
<p:tagLst xmlns:a="http://schemas.openxmlformats.org/drawingml/2006/main" xmlns:r="http://schemas.openxmlformats.org/officeDocument/2006/relationships" xmlns:p="http://schemas.openxmlformats.org/presentationml/2006/main">
  <p:tag name="TIMING" val="|2.2|1.7|1|1.7"/>
</p:tagLst>
</file>

<file path=ppt/tags/tag3.xml><?xml version="1.0" encoding="utf-8"?>
<p:tagLst xmlns:a="http://schemas.openxmlformats.org/drawingml/2006/main" xmlns:r="http://schemas.openxmlformats.org/officeDocument/2006/relationships" xmlns:p="http://schemas.openxmlformats.org/presentationml/2006/main">
  <p:tag name="TIMING" val="|3.2|6.3|15.8|35.9|7.9|35.8"/>
</p:tagLst>
</file>

<file path=ppt/tags/tag4.xml><?xml version="1.0" encoding="utf-8"?>
<p:tagLst xmlns:a="http://schemas.openxmlformats.org/drawingml/2006/main" xmlns:r="http://schemas.openxmlformats.org/officeDocument/2006/relationships" xmlns:p="http://schemas.openxmlformats.org/presentationml/2006/main">
  <p:tag name="TIMING" val="|16.4"/>
</p:tagLst>
</file>

<file path=ppt/tags/tag5.xml><?xml version="1.0" encoding="utf-8"?>
<p:tagLst xmlns:a="http://schemas.openxmlformats.org/drawingml/2006/main" xmlns:r="http://schemas.openxmlformats.org/officeDocument/2006/relationships" xmlns:p="http://schemas.openxmlformats.org/presentationml/2006/main">
  <p:tag name="TIMING" val="|2.2|1.7|1|1.7"/>
</p:tagLst>
</file>

<file path=ppt/tags/tag6.xml><?xml version="1.0" encoding="utf-8"?>
<p:tagLst xmlns:a="http://schemas.openxmlformats.org/drawingml/2006/main" xmlns:r="http://schemas.openxmlformats.org/officeDocument/2006/relationships" xmlns:p="http://schemas.openxmlformats.org/presentationml/2006/main">
  <p:tag name="TIMING" val="|2.2|1.7|1|1.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Damast</Template>
  <TotalTime>5658</TotalTime>
  <Words>579</Words>
  <Application>Microsoft Office PowerPoint</Application>
  <PresentationFormat>Breedbeeld</PresentationFormat>
  <Paragraphs>74</Paragraphs>
  <Slides>13</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Bookman Old Style</vt:lpstr>
      <vt:lpstr>Rockwell</vt:lpstr>
      <vt:lpstr>Wingdings</vt:lpstr>
      <vt:lpstr>Damask</vt:lpstr>
      <vt:lpstr>Mavo 1 Hoofdstuk 2: De grieken  Les 2: De Griekse mythes  </vt:lpstr>
      <vt:lpstr>De planning</vt:lpstr>
      <vt:lpstr>Even herhalen</vt:lpstr>
      <vt:lpstr>De lesdoelen: na deze les kan je</vt:lpstr>
      <vt:lpstr>Hoofdstuk 2: de Grieken</vt:lpstr>
      <vt:lpstr>PowerPoint-presentatie</vt:lpstr>
      <vt:lpstr>PowerPoint-presentatie</vt:lpstr>
      <vt:lpstr>Kenmerken van Griekse mythen</vt:lpstr>
      <vt:lpstr>Bekijk het filmpje en noteer kenmerken van Griekse mythologie</vt:lpstr>
      <vt:lpstr>Odysseus</vt:lpstr>
      <vt:lpstr>Bekijk de video en beantwoord de volgende vragen:</vt:lpstr>
      <vt:lpstr>De lesdoelen: na deze les kan je</vt:lpstr>
      <vt:lpstr>Controlevragen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Mh1b Paragraaf 4.4 24-03-2021</dc:title>
  <dc:creator>ferry vd horst</dc:creator>
  <cp:lastModifiedBy>Ferry van der Horst</cp:lastModifiedBy>
  <cp:revision>185</cp:revision>
  <dcterms:created xsi:type="dcterms:W3CDTF">2021-03-18T08:49:05Z</dcterms:created>
  <dcterms:modified xsi:type="dcterms:W3CDTF">2022-11-16T19:33:59Z</dcterms:modified>
</cp:coreProperties>
</file>